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3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75" r:id="rId5"/>
    <p:sldMasterId id="2147483825" r:id="rId6"/>
  </p:sldMasterIdLst>
  <p:notesMasterIdLst>
    <p:notesMasterId r:id="rId32"/>
  </p:notesMasterIdLst>
  <p:sldIdLst>
    <p:sldId id="141169982" r:id="rId7"/>
    <p:sldId id="141169844" r:id="rId8"/>
    <p:sldId id="141170135" r:id="rId9"/>
    <p:sldId id="141169875" r:id="rId10"/>
    <p:sldId id="141170166" r:id="rId11"/>
    <p:sldId id="141170165" r:id="rId12"/>
    <p:sldId id="141170101" r:id="rId13"/>
    <p:sldId id="141170087" r:id="rId14"/>
    <p:sldId id="141170039" r:id="rId15"/>
    <p:sldId id="260" r:id="rId16"/>
    <p:sldId id="141170058" r:id="rId17"/>
    <p:sldId id="141170003" r:id="rId18"/>
    <p:sldId id="141170161" r:id="rId19"/>
    <p:sldId id="141170143" r:id="rId20"/>
    <p:sldId id="141170144" r:id="rId21"/>
    <p:sldId id="141170158" r:id="rId22"/>
    <p:sldId id="141169993" r:id="rId23"/>
    <p:sldId id="141169980" r:id="rId24"/>
    <p:sldId id="141170168" r:id="rId25"/>
    <p:sldId id="1455" r:id="rId26"/>
    <p:sldId id="1458" r:id="rId27"/>
    <p:sldId id="258" r:id="rId28"/>
    <p:sldId id="353" r:id="rId29"/>
    <p:sldId id="355" r:id="rId30"/>
    <p:sldId id="354" r:id="rId31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8EA911D-41A9-7595-73B0-B248AB587168}" name="Sullivan, Stephen M CTR JS J6 (USA)" initials="SSMCJJ(" userId="S::stephen.m.sullivan14.ctr@mail.mil::09533073-ba80-4ec6-aa29-c3f724b8aa56" providerId="AD"/>
  <p188:author id="{B430A394-1688-D2A7-782E-06CE313A9A66}" name="Sullivan, Stephen [USA]" initials="SS[" userId="S::612130@bah.com::216bf0d3-a36f-4b82-a22a-fc284ac9e5a2" providerId="AD"/>
  <p188:author id="{EDB363F2-1F29-1AEA-CF83-D31A2FFFD209}" name="Jane Harnad" initials="JH" userId="S::jane.harnad@oasisopenstandards.onmicrosoft.com::c9e45659-fc49-4aa1-955b-e8edab0081f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llivan, Stephen M CTR JS J6 (USA)" initials="SSMCJJ(" lastIdx="1" clrIdx="0">
    <p:extLst>
      <p:ext uri="{19B8F6BF-5375-455C-9EA6-DF929625EA0E}">
        <p15:presenceInfo xmlns:p15="http://schemas.microsoft.com/office/powerpoint/2012/main" userId="Sullivan, Stephen M CTR JS J6 (USA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86"/>
    <a:srgbClr val="ABFBA5"/>
    <a:srgbClr val="EE7E2D"/>
    <a:srgbClr val="000000"/>
    <a:srgbClr val="004283"/>
    <a:srgbClr val="004282"/>
    <a:srgbClr val="004383"/>
    <a:srgbClr val="E8EEF4"/>
    <a:srgbClr val="334052"/>
    <a:srgbClr val="005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46" autoAdjust="0"/>
    <p:restoredTop sz="78537" autoAdjust="0"/>
  </p:normalViewPr>
  <p:slideViewPr>
    <p:cSldViewPr snapToGrid="0">
      <p:cViewPr varScale="1">
        <p:scale>
          <a:sx n="62" d="100"/>
          <a:sy n="62" d="100"/>
        </p:scale>
        <p:origin x="1435" y="58"/>
      </p:cViewPr>
      <p:guideLst/>
    </p:cSldViewPr>
  </p:slideViewPr>
  <p:outlineViewPr>
    <p:cViewPr>
      <p:scale>
        <a:sx n="33" d="100"/>
        <a:sy n="33" d="100"/>
      </p:scale>
      <p:origin x="0" y="-1477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828" y="-3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8/10/relationships/authors" Target="authors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en" userId="09533073-ba80-4ec6-aa29-c3f724b8aa56" providerId="ADAL" clId="{C28EB307-73C7-4372-8C67-D6D8112B88AD}"/>
    <pc:docChg chg="delSld">
      <pc:chgData name="Stephen" userId="09533073-ba80-4ec6-aa29-c3f724b8aa56" providerId="ADAL" clId="{C28EB307-73C7-4372-8C67-D6D8112B88AD}" dt="2024-07-10T14:02:02.222" v="0" actId="47"/>
      <pc:docMkLst>
        <pc:docMk/>
      </pc:docMkLst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1164405152" sldId="336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4123893788" sldId="709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1501914375" sldId="743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3350499920" sldId="141169872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389553511" sldId="141169873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1145725600" sldId="141169904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3608560824" sldId="141169906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2583771027" sldId="141169912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3548761565" sldId="141169954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536425834" sldId="141169958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3334779075" sldId="141170010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2938266067" sldId="141170035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3444565635" sldId="141170049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1290213704" sldId="141170055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2146133545" sldId="141170164"/>
        </pc:sldMkLst>
      </pc:sldChg>
      <pc:sldChg chg="del">
        <pc:chgData name="Stephen" userId="09533073-ba80-4ec6-aa29-c3f724b8aa56" providerId="ADAL" clId="{C28EB307-73C7-4372-8C67-D6D8112B88AD}" dt="2024-07-10T14:02:02.222" v="0" actId="47"/>
        <pc:sldMkLst>
          <pc:docMk/>
          <pc:sldMk cId="2896002563" sldId="1411701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9" y="2"/>
            <a:ext cx="3037840" cy="463408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586B9D10-7BCD-425C-9CA6-F5333486AD73}" type="datetimeFigureOut">
              <a:rPr lang="en-US" smtClean="0"/>
              <a:t>7/10/2024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4"/>
            <a:ext cx="5608320" cy="3636705"/>
          </a:xfrm>
          <a:prstGeom prst="rect">
            <a:avLst/>
          </a:prstGeom>
        </p:spPr>
        <p:txBody>
          <a:bodyPr vert="horz" lIns="92830" tIns="46415" rIns="92830" bIns="4641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72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9" y="8772672"/>
            <a:ext cx="3037840" cy="463407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5F8897AF-D04E-4367-BADA-11FF3D514E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77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897AF-D04E-4367-BADA-11FF3D514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62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8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b="0" i="0" u="none" strike="noStrike" baseline="0" dirty="0">
                <a:solidFill>
                  <a:srgbClr val="1E1C11"/>
                </a:solidFill>
                <a:latin typeface="Arial" panose="020B0604020202020204" pitchFamily="34" charset="0"/>
              </a:rPr>
              <a:t>- Completed implementation of AWS Hosting dev and prod environments - Full documentation of deployment and maintenance procedures for future releases (if funded and/or community contribution) - Automated backups, file retention policy for IEPD/MEP archiving, publicly accessible (upon approval of account) - Code base completely open-source and containerized, available (TBD) on GitHub for distribution </a:t>
            </a:r>
          </a:p>
          <a:p>
            <a:r>
              <a:rPr lang="en-US" sz="1100" b="1" i="0" u="none" strike="noStrike" baseline="0" dirty="0">
                <a:latin typeface="Arial" panose="020B0604020202020204" pitchFamily="34" charset="0"/>
              </a:rPr>
              <a:t>MEP Builder v3.3.4  Release</a:t>
            </a:r>
            <a:endParaRPr lang="en-US" sz="1100" b="0" i="0" u="none" strike="noStrike" baseline="0" dirty="0">
              <a:latin typeface="Arial" panose="020B0604020202020204" pitchFamily="34" charset="0"/>
            </a:endParaRPr>
          </a:p>
          <a:p>
            <a:r>
              <a:rPr lang="en-US" sz="1100" b="0" i="0" u="none" strike="noStrike" baseline="0" dirty="0">
                <a:latin typeface="Arial" panose="020B0604020202020204" pitchFamily="34" charset="0"/>
              </a:rPr>
              <a:t>-NMO collected feedback from testers in March 2024 to identify bugs and future enhancements-MEP Builder developers have resolved import issues and now included IEPD/MEP validation API endpoints</a:t>
            </a:r>
          </a:p>
          <a:p>
            <a:r>
              <a:rPr lang="en-US" sz="1100" b="0" i="0" u="none" strike="noStrike" baseline="0" dirty="0">
                <a:latin typeface="Arial" panose="020B0604020202020204" pitchFamily="34" charset="0"/>
              </a:rPr>
              <a:t>-Improved Administrator features to update/reassign IEPD/MEP’s; improved user management capabilities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43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641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DA21B6-DD30-824E-9484-61254458B3F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641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167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641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DA21B6-DD30-824E-9484-61254458B3F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641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984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43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897AF-D04E-4367-BADA-11FF3D514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766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70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81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86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2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4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3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The member (Beth Smalley) addresses the chair – “Madam Chairman”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The chair recognizes the member – “The chair recognizes </a:t>
            </a:r>
            <a:r>
              <a:rPr lang="en-US" b="1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</a:rPr>
              <a:t>Beth Smalley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The member (Maker-Beth Smalley) makes a motion – I motion </a:t>
            </a:r>
            <a:r>
              <a:rPr lang="en-US" sz="1600" dirty="0"/>
              <a:t>the PGB approve the following PGB meeting dates for CY 2025: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600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January 30, 2025, 2-4 PM EST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April 24, 2025, 2-4 PM EDT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July 31, 2025, 2-4 PM EDT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/>
              <a:t>October 28, 2025, 2-4 PM, EDT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Another member seconds the motion –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chemeClr val="bg2">
                    <a:lumMod val="10000"/>
                  </a:schemeClr>
                </a:solidFill>
              </a:rPr>
              <a:t>5. Chair: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“It is moved and seconded to adopt the motion.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6. The members debate the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7.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Those in favor of adopting the motion to approve say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‘Aye.’ [pause] Those opposed, say ‘No.’”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Announce the result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If no objections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Without objection, approved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897AF-D04E-4367-BADA-11FF3D514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74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00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53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88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998134" y="4621161"/>
            <a:ext cx="8195733" cy="8382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800" baseline="0">
                <a:solidFill>
                  <a:schemeClr val="bg1">
                    <a:lumMod val="50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Title Master</a:t>
            </a:r>
          </a:p>
        </p:txBody>
      </p:sp>
    </p:spTree>
    <p:extLst>
      <p:ext uri="{BB962C8B-B14F-4D97-AF65-F5344CB8AC3E}">
        <p14:creationId xmlns:p14="http://schemas.microsoft.com/office/powerpoint/2010/main" val="1471176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748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66048"/>
            <a:ext cx="5386917" cy="29267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1"/>
          </p:nvPr>
        </p:nvSpPr>
        <p:spPr>
          <a:xfrm>
            <a:off x="6400800" y="2174876"/>
            <a:ext cx="5029200" cy="3717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8E8FD-9C4B-40B0-8F9D-B59F0334C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034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09600" y="1492250"/>
            <a:ext cx="109728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4A25E52-AB28-456E-8D1B-CDBACE8EB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62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8275"/>
            <a:ext cx="10786533" cy="811358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80000"/>
              </a:lnSpc>
              <a:defRPr sz="3200" b="1" i="0" spc="-80">
                <a:solidFill>
                  <a:srgbClr val="00506F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900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r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804" y="1143001"/>
            <a:ext cx="10972800" cy="4983163"/>
          </a:xfrm>
        </p:spPr>
        <p:txBody>
          <a:bodyPr>
            <a:noAutofit/>
          </a:bodyPr>
          <a:lstStyle>
            <a:lvl1pPr eaLnBrk="1" hangingPunct="1">
              <a:buFont typeface="Wingdings" pitchFamily="2" charset="2"/>
              <a:buChar char="§"/>
              <a:defRPr/>
            </a:lvl1pPr>
            <a:lvl2pPr eaLnBrk="1" hangingPunct="1">
              <a:defRPr/>
            </a:lvl2pPr>
            <a:lvl3pPr eaLnBrk="1" hangingPunct="1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1219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7F3B207E-3951-4EC5-8F67-4228386F0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6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2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09600" y="1492250"/>
            <a:ext cx="109728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B2B79BD-7D57-4113-874C-84B359019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89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11984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ts val="3200"/>
              </a:lnSpc>
              <a:defRPr lang="en-US"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1984" y="1275673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584D26D8-2F78-40FF-B773-6EE7921DE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62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2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09600" y="1492250"/>
            <a:ext cx="109728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E5DCA139-0762-4C4F-B386-FBEA85E50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010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609600" y="1491804"/>
            <a:ext cx="10786533" cy="43628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4428502-7FEB-4856-821A-092C45511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782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415600" y="101428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52"/>
              </a:buClr>
              <a:buSzPts val="2800"/>
              <a:buFont typeface="Open Sans"/>
              <a:buNone/>
              <a:defRPr sz="3600" b="1">
                <a:solidFill>
                  <a:srgbClr val="004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body" idx="1"/>
          </p:nvPr>
        </p:nvSpPr>
        <p:spPr>
          <a:xfrm>
            <a:off x="415600" y="1826922"/>
            <a:ext cx="11360800" cy="415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●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○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lvl="2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■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lvl="3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●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lvl="4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○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lvl="5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■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093" lvl="6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●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678" lvl="7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○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263" lvl="8" indent="-474121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334052"/>
              </a:buClr>
              <a:buSzPts val="2000"/>
              <a:buFont typeface="Open Sans"/>
              <a:buChar char="■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97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D250-A199-4795-A090-B3EABC893B4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760"/>
            <a:ext cx="11338560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D53F-9797-B141-B5E7-AB9CB133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7714" y="6400800"/>
            <a:ext cx="6676572" cy="18288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645891-6D11-5C16-6282-CD626231A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71600"/>
            <a:ext cx="1133856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2pPr>
              <a:lnSpc>
                <a:spcPts val="2000"/>
              </a:lnSpc>
              <a:defRPr sz="1800"/>
            </a:lvl2pPr>
            <a:lvl4pPr marL="914400" indent="-173038">
              <a:defRPr/>
            </a:lvl4pPr>
            <a:lvl5pPr marL="1033463" indent="-12382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832E369-52F0-D331-A851-630C3250A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6124084"/>
            <a:ext cx="2465408" cy="73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80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134" y="2895600"/>
            <a:ext cx="8195733" cy="83820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255888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0C4BB1B-EDC4-483F-B0EA-E14D2B3E2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686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234950" indent="-234950">
              <a:spcBef>
                <a:spcPts val="1650"/>
              </a:spcBef>
              <a:buFont typeface="Arial" panose="020B0604020202020204" pitchFamily="34" charset="0"/>
              <a:buChar char="•"/>
              <a:tabLst/>
              <a:defRPr b="0" i="0">
                <a:solidFill>
                  <a:schemeClr val="accent1"/>
                </a:solidFill>
                <a:latin typeface="+mn-lt"/>
              </a:defRPr>
            </a:lvl1pPr>
            <a:lvl2pPr marL="577850" indent="-231775">
              <a:spcBef>
                <a:spcPts val="450"/>
              </a:spcBef>
              <a:tabLst/>
              <a:defRPr b="0" i="0">
                <a:solidFill>
                  <a:schemeClr val="accent1"/>
                </a:solidFill>
                <a:latin typeface="+mn-lt"/>
              </a:defRPr>
            </a:lvl2pPr>
            <a:lvl3pPr marL="857228" indent="-170256">
              <a:spcBef>
                <a:spcPts val="450"/>
              </a:spcBef>
              <a:tabLst/>
              <a:defRPr b="0" i="0">
                <a:solidFill>
                  <a:schemeClr val="accent1"/>
                </a:solidFill>
                <a:latin typeface="+mn-lt"/>
              </a:defRPr>
            </a:lvl3pPr>
            <a:lvl4pPr marL="1203692" indent="-170256">
              <a:spcBef>
                <a:spcPts val="450"/>
              </a:spcBef>
              <a:tabLst/>
              <a:defRPr b="0" i="0">
                <a:solidFill>
                  <a:schemeClr val="accent1"/>
                </a:solidFill>
                <a:latin typeface="+mn-lt"/>
              </a:defRPr>
            </a:lvl4pPr>
            <a:lvl5pPr marL="1463243" indent="-170256">
              <a:spcBef>
                <a:spcPts val="450"/>
              </a:spcBef>
              <a:tabLst/>
              <a:defRPr b="0" i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00726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fontAlgn="t">
              <a:defRPr b="0" i="0"/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67137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92775"/>
            <a:ext cx="11430000" cy="1014761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79050" y="1215483"/>
            <a:ext cx="5615353" cy="4961480"/>
          </a:xfrm>
        </p:spPr>
        <p:txBody>
          <a:bodyPr/>
          <a:lstStyle>
            <a:lvl1pPr>
              <a:defRPr b="0" i="0">
                <a:solidFill>
                  <a:schemeClr val="accent1"/>
                </a:solidFill>
                <a:latin typeface="+mn-lt"/>
              </a:defRPr>
            </a:lvl1pPr>
            <a:lvl2pPr>
              <a:defRPr b="0" i="0">
                <a:solidFill>
                  <a:schemeClr val="accent1"/>
                </a:solidFill>
                <a:latin typeface="+mn-lt"/>
              </a:defRPr>
            </a:lvl2pPr>
            <a:lvl3pPr>
              <a:defRPr b="0" i="0">
                <a:solidFill>
                  <a:schemeClr val="accent1"/>
                </a:solidFill>
                <a:latin typeface="+mn-lt"/>
              </a:defRPr>
            </a:lvl3pPr>
            <a:lvl4pPr>
              <a:defRPr b="0" i="0">
                <a:solidFill>
                  <a:schemeClr val="accent1"/>
                </a:solidFill>
                <a:latin typeface="+mn-lt"/>
              </a:defRPr>
            </a:lvl4pPr>
            <a:lvl5pPr>
              <a:defRPr b="0" i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97600" y="1215483"/>
            <a:ext cx="5613400" cy="4961480"/>
          </a:xfrm>
        </p:spPr>
        <p:txBody>
          <a:bodyPr/>
          <a:lstStyle>
            <a:lvl1pPr>
              <a:defRPr b="0" i="0">
                <a:solidFill>
                  <a:schemeClr val="accent1"/>
                </a:solidFill>
                <a:latin typeface="+mn-lt"/>
              </a:defRPr>
            </a:lvl1pPr>
            <a:lvl2pPr>
              <a:defRPr b="0" i="0">
                <a:solidFill>
                  <a:schemeClr val="accent1"/>
                </a:solidFill>
                <a:latin typeface="+mn-lt"/>
              </a:defRPr>
            </a:lvl2pPr>
            <a:lvl3pPr>
              <a:defRPr b="0" i="0">
                <a:solidFill>
                  <a:schemeClr val="accent1"/>
                </a:solidFill>
                <a:latin typeface="+mn-lt"/>
              </a:defRPr>
            </a:lvl3pPr>
            <a:lvl4pPr>
              <a:defRPr b="0" i="0">
                <a:solidFill>
                  <a:schemeClr val="accent1"/>
                </a:solidFill>
                <a:latin typeface="+mn-lt"/>
              </a:defRPr>
            </a:lvl4pPr>
            <a:lvl5pPr>
              <a:defRPr b="0" i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6815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4" y="1235117"/>
            <a:ext cx="5617633" cy="644487"/>
          </a:xfrm>
        </p:spPr>
        <p:txBody>
          <a:bodyPr bIns="182880" anchor="b"/>
          <a:lstStyle>
            <a:lvl1pPr marL="0" indent="0" fontAlgn="b">
              <a:buNone/>
              <a:defRPr sz="2400" b="1" i="0">
                <a:solidFill>
                  <a:schemeClr val="accent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4" y="1998137"/>
            <a:ext cx="5617633" cy="4191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+mn-lt"/>
              </a:defRPr>
            </a:lvl2pPr>
            <a:lvl3pPr>
              <a:defRPr sz="1600" b="0" i="0">
                <a:solidFill>
                  <a:schemeClr val="accent1"/>
                </a:solidFill>
                <a:latin typeface="+mn-lt"/>
              </a:defRPr>
            </a:lvl3pPr>
            <a:lvl4pPr>
              <a:defRPr sz="1600" b="0" i="0">
                <a:solidFill>
                  <a:schemeClr val="accent1"/>
                </a:solidFill>
                <a:latin typeface="+mn-lt"/>
              </a:defRPr>
            </a:lvl4pPr>
            <a:lvl5pPr>
              <a:defRPr sz="1600" b="0" i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235117"/>
            <a:ext cx="5638800" cy="644487"/>
          </a:xfrm>
        </p:spPr>
        <p:txBody>
          <a:bodyPr bIns="182880" anchor="b"/>
          <a:lstStyle>
            <a:lvl1pPr marL="0" indent="0" fontAlgn="b">
              <a:buNone/>
              <a:defRPr sz="2400" b="1" i="0">
                <a:solidFill>
                  <a:schemeClr val="accent1"/>
                </a:solidFill>
                <a:latin typeface="+mn-lt"/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998137"/>
            <a:ext cx="5638800" cy="4191531"/>
          </a:xfrm>
        </p:spPr>
        <p:txBody>
          <a:bodyPr>
            <a:normAutofit/>
          </a:bodyPr>
          <a:lstStyle>
            <a:lvl1pPr>
              <a:defRPr sz="2400" b="0" i="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+mn-lt"/>
              </a:defRPr>
            </a:lvl2pPr>
            <a:lvl3pPr>
              <a:defRPr sz="1600" b="0" i="0">
                <a:solidFill>
                  <a:schemeClr val="accent1"/>
                </a:solidFill>
                <a:latin typeface="+mn-lt"/>
              </a:defRPr>
            </a:lvl3pPr>
            <a:lvl4pPr>
              <a:defRPr sz="1600" b="0" i="0">
                <a:solidFill>
                  <a:schemeClr val="accent1"/>
                </a:solidFill>
                <a:latin typeface="+mn-lt"/>
              </a:defRPr>
            </a:lvl4pPr>
            <a:lvl5pPr>
              <a:defRPr sz="1600" b="0" i="0">
                <a:solidFill>
                  <a:schemeClr val="accent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92775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/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1483052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92775"/>
            <a:ext cx="11430000" cy="1014761"/>
          </a:xfr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5860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4477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3" y="457200"/>
            <a:ext cx="3932767" cy="1600200"/>
          </a:xfrm>
        </p:spPr>
        <p:txBody>
          <a:bodyPr anchor="b"/>
          <a:lstStyle>
            <a:lvl1pPr>
              <a:defRPr sz="2400" b="0" i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3770" y="457201"/>
            <a:ext cx="7497233" cy="5403850"/>
          </a:xfrm>
        </p:spPr>
        <p:txBody>
          <a:bodyPr>
            <a:normAutofit/>
          </a:bodyPr>
          <a:lstStyle>
            <a:lvl1pPr marL="0" indent="0">
              <a:buNone/>
              <a:defRPr sz="2100" b="1" i="0">
                <a:solidFill>
                  <a:schemeClr val="accent1"/>
                </a:solidFill>
                <a:latin typeface="+mn-lt"/>
              </a:defRPr>
            </a:lvl1pPr>
            <a:lvl2pPr>
              <a:defRPr sz="1800" b="0" i="0">
                <a:solidFill>
                  <a:schemeClr val="accent1"/>
                </a:solidFill>
                <a:latin typeface="+mn-lt"/>
              </a:defRPr>
            </a:lvl2pPr>
            <a:lvl3pPr>
              <a:defRPr sz="1500" b="0" i="0">
                <a:solidFill>
                  <a:schemeClr val="accent1"/>
                </a:solidFill>
                <a:latin typeface="+mn-lt"/>
              </a:defRPr>
            </a:lvl3pPr>
            <a:lvl4pPr>
              <a:defRPr sz="1350" b="0" i="0">
                <a:solidFill>
                  <a:schemeClr val="accent1"/>
                </a:solidFill>
                <a:latin typeface="+mn-lt"/>
              </a:defRPr>
            </a:lvl4pPr>
            <a:lvl5pPr>
              <a:defRPr sz="1350" b="0" i="0">
                <a:solidFill>
                  <a:schemeClr val="accent1"/>
                </a:solidFill>
                <a:latin typeface="+mn-lt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3" y="2274851"/>
            <a:ext cx="3932767" cy="3594139"/>
          </a:xfrm>
        </p:spPr>
        <p:txBody>
          <a:bodyPr/>
          <a:lstStyle>
            <a:lvl1pPr marL="0" indent="0">
              <a:buNone/>
              <a:defRPr sz="1200" b="0" i="0">
                <a:solidFill>
                  <a:schemeClr val="accent1"/>
                </a:solidFill>
                <a:latin typeface="+mn-lt"/>
              </a:defRPr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add sub text</a:t>
            </a:r>
          </a:p>
        </p:txBody>
      </p:sp>
    </p:spTree>
    <p:extLst>
      <p:ext uri="{BB962C8B-B14F-4D97-AF65-F5344CB8AC3E}">
        <p14:creationId xmlns:p14="http://schemas.microsoft.com/office/powerpoint/2010/main" val="31641067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3" y="457200"/>
            <a:ext cx="3932767" cy="1600200"/>
          </a:xfrm>
        </p:spPr>
        <p:txBody>
          <a:bodyPr anchor="b"/>
          <a:lstStyle>
            <a:lvl1pPr>
              <a:defRPr sz="2400" b="0" i="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70" y="457201"/>
            <a:ext cx="7497233" cy="5403850"/>
          </a:xfrm>
        </p:spPr>
        <p:txBody>
          <a:bodyPr/>
          <a:lstStyle>
            <a:lvl1pPr marL="0" indent="0">
              <a:buNone/>
              <a:defRPr sz="2400" b="0" i="0">
                <a:solidFill>
                  <a:srgbClr val="3C3C3C"/>
                </a:solidFill>
                <a:latin typeface="+mn-lt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81003" y="2274851"/>
            <a:ext cx="3932767" cy="3594139"/>
          </a:xfrm>
        </p:spPr>
        <p:txBody>
          <a:bodyPr/>
          <a:lstStyle>
            <a:lvl1pPr marL="0" indent="0">
              <a:buNone/>
              <a:defRPr sz="1200" b="0" i="0">
                <a:latin typeface="+mn-lt"/>
              </a:defRPr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 dirty="0"/>
              <a:t>Click to add picture caption</a:t>
            </a:r>
          </a:p>
        </p:txBody>
      </p:sp>
    </p:spTree>
    <p:extLst>
      <p:ext uri="{BB962C8B-B14F-4D97-AF65-F5344CB8AC3E}">
        <p14:creationId xmlns:p14="http://schemas.microsoft.com/office/powerpoint/2010/main" val="242080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73326"/>
            <a:ext cx="10363200" cy="981075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94100"/>
            <a:ext cx="8534400" cy="495300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395B0B3-2BEF-4C03-8782-98158BE48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4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33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0313"/>
            <a:ext cx="5384800" cy="362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0313"/>
            <a:ext cx="5384800" cy="362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83EA3-C43A-408B-8A96-2BF3503C5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1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748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66048"/>
            <a:ext cx="5386917" cy="29267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1"/>
          </p:nvPr>
        </p:nvSpPr>
        <p:spPr>
          <a:xfrm>
            <a:off x="6400800" y="2174876"/>
            <a:ext cx="5029200" cy="3717925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17F37-EB3F-4912-8B16-22DE78163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0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325339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5D7F9B5-CC5A-4ABE-8117-CC023710B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38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l">
              <a:defRPr sz="2400" b="1" cap="none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061D5B3-FA26-4D91-B231-F26ED3693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609600" y="2145652"/>
            <a:ext cx="10786533" cy="3709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614A661-166B-4DF4-B43E-98FAF9246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6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4268A2A-08D9-4EB7-800F-3189127D5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748"/>
            <a:ext cx="12192000" cy="362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64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88275"/>
            <a:ext cx="10972800" cy="811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99634"/>
            <a:ext cx="10972800" cy="379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1F497D"/>
                </a:solidFill>
              </a:rPr>
              <a:t>(#)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4367302-18AD-44F9-B43A-24490776962B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6124084"/>
            <a:ext cx="2465408" cy="73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8" r:id="rId11"/>
    <p:sldLayoutId id="2147483690" r:id="rId12"/>
    <p:sldLayoutId id="2147483693" r:id="rId13"/>
    <p:sldLayoutId id="2147483695" r:id="rId14"/>
    <p:sldLayoutId id="2147483696" r:id="rId15"/>
    <p:sldLayoutId id="2147483697" r:id="rId16"/>
    <p:sldLayoutId id="2147483700" r:id="rId17"/>
    <p:sldLayoutId id="2147483834" r:id="rId18"/>
  </p:sldLayoutIdLs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kern="1200" cap="all">
          <a:solidFill>
            <a:srgbClr val="004383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6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5265595"/>
          </a:xfrm>
          <a:prstGeom prst="rect">
            <a:avLst/>
          </a:prstGeom>
        </p:spPr>
        <p:txBody>
          <a:bodyPr vert="horz" lIns="91440" tIns="45720" rIns="91440" bIns="64008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07CC0C-A377-0347-8A9C-0898FBC2790C}"/>
              </a:ext>
            </a:extLst>
          </p:cNvPr>
          <p:cNvSpPr txBox="1"/>
          <p:nvPr userDrawn="1"/>
        </p:nvSpPr>
        <p:spPr>
          <a:xfrm>
            <a:off x="5856942" y="6416772"/>
            <a:ext cx="494055" cy="25391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en-US"/>
            </a:defPPr>
            <a:lvl1pPr>
              <a:defRPr sz="700">
                <a:solidFill>
                  <a:srgbClr val="AAD4FF"/>
                </a:solidFill>
                <a:latin typeface="Tahoma"/>
              </a:defRPr>
            </a:lvl1pPr>
          </a:lstStyle>
          <a:p>
            <a:pPr marL="0" marR="0" lvl="0" indent="0" algn="l" defTabSz="979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98069" algn="ctr"/>
              </a:tabLst>
              <a:defRPr/>
            </a:pPr>
            <a:fld id="{DE9FCC56-4E1C-4C04-868A-1C1059837326}" type="slidenum">
              <a:rPr lang="en-US" sz="1000" b="0" i="0" smtClean="0">
                <a:solidFill>
                  <a:srgbClr val="808080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pPr marL="0" marR="0" lvl="0" indent="0" algn="l" defTabSz="979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498069" algn="ctr"/>
                </a:tabLst>
                <a:defRPr/>
              </a:pPr>
              <a:t>‹#›</a:t>
            </a:fld>
            <a:r>
              <a:rPr lang="en-US" sz="1050" b="0" i="0" dirty="0">
                <a:solidFill>
                  <a:srgbClr val="808080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0043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b="0" i="0" kern="1200" baseline="0">
          <a:solidFill>
            <a:srgbClr val="A7934B"/>
          </a:solidFill>
          <a:latin typeface="Arial" panose="020B0604020202020204" pitchFamily="34" charset="0"/>
          <a:ea typeface="Roboto" panose="02000000000000000000" pitchFamily="2" charset="0"/>
          <a:cs typeface="Arial" panose="020B0604020202020204" pitchFamily="34" charset="0"/>
        </a:defRPr>
      </a:lvl1pPr>
    </p:titleStyle>
    <p:bodyStyle>
      <a:lvl1pPr marL="234950" marR="0" indent="-234950" algn="l" defTabSz="685783" rtl="0" eaLnBrk="1" fontAlgn="auto" latinLnBrk="0" hangingPunct="1">
        <a:lnSpc>
          <a:spcPct val="90000"/>
        </a:lnSpc>
        <a:spcBef>
          <a:spcPts val="9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000" b="0" i="0" kern="1200">
          <a:solidFill>
            <a:schemeClr val="accent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1pPr>
      <a:lvl2pPr marL="577850" marR="0" indent="-234950" algn="l" defTabSz="685783" rtl="0" eaLnBrk="1" fontAlgn="t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kern="1200">
          <a:solidFill>
            <a:schemeClr val="accent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2pPr>
      <a:lvl3pPr marL="857228" marR="0" indent="-171446" algn="l" defTabSz="685783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400" b="0" i="0" kern="1200">
          <a:solidFill>
            <a:schemeClr val="accent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3pPr>
      <a:lvl4pPr marL="1200120" marR="0" indent="-171446" algn="l" defTabSz="685783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200" b="0" i="0" kern="1200">
          <a:solidFill>
            <a:schemeClr val="accent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4pPr>
      <a:lvl5pPr marL="1543012" marR="0" indent="-171446" algn="l" defTabSz="685783" rtl="0" eaLnBrk="1" fontAlgn="auto" latinLnBrk="0" hangingPunct="1">
        <a:lnSpc>
          <a:spcPct val="90000"/>
        </a:lnSpc>
        <a:spcBef>
          <a:spcPts val="4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200" b="0" i="0" kern="1200">
          <a:solidFill>
            <a:schemeClr val="accent1"/>
          </a:solidFill>
          <a:latin typeface="+mn-lt"/>
          <a:ea typeface="Roboto" panose="02000000000000000000" pitchFamily="2" charset="0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8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jpe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17" Type="http://schemas.openxmlformats.org/officeDocument/2006/relationships/image" Target="../media/image17.jf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jp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jfif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iemopen.github.io/niem-toolbox/" TargetMode="External"/><Relationship Id="rId7" Type="http://schemas.openxmlformats.org/officeDocument/2006/relationships/hyperlink" Target="https://github.com/niemopen/niem-api-d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iemopen/niem-toolbox" TargetMode="External"/><Relationship Id="rId5" Type="http://schemas.openxmlformats.org/officeDocument/2006/relationships/hyperlink" Target="https://github.com/niemopen/niem-api" TargetMode="External"/><Relationship Id="rId4" Type="http://schemas.openxmlformats.org/officeDocument/2006/relationships/hyperlink" Target="https://github.com/orgs/niemopen/projects/4/views/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mep.niemopen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oasis-open.org/niemopen-training-2025/regist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hyperlink" Target="mailto:aubrey.l.beach.ctr@mail.mil" TargetMode="External"/><Relationship Id="rId5" Type="http://schemas.openxmlformats.org/officeDocument/2006/relationships/hyperlink" Target="mailto:beth.l.smalley.civ@mail.mil" TargetMode="External"/><Relationship Id="rId4" Type="http://schemas.openxmlformats.org/officeDocument/2006/relationships/hyperlink" Target="mailto:shunda.r.louis.ctr@mail.mil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iemopen/" TargetMode="External"/><Relationship Id="rId13" Type="http://schemas.openxmlformats.org/officeDocument/2006/relationships/image" Target="../media/image39.png"/><Relationship Id="rId18" Type="http://schemas.openxmlformats.org/officeDocument/2006/relationships/hyperlink" Target="https://www.niem.gov/" TargetMode="External"/><Relationship Id="rId26" Type="http://schemas.openxmlformats.org/officeDocument/2006/relationships/hyperlink" Target="https://lists.oasis-open-projects.org/g/niemopen-ntactsc" TargetMode="External"/><Relationship Id="rId3" Type="http://schemas.openxmlformats.org/officeDocument/2006/relationships/hyperlink" Target="https://niemopen.slack.com/?redir=%2Fgantry%2Fauth%3Fapp%3Dclient%26lc%3D1683201626%26return_to%3D%252Fclient%252FT03UDR5ANG6%252FC03ULAE89DZ%26teams%3D" TargetMode="External"/><Relationship Id="rId21" Type="http://schemas.openxmlformats.org/officeDocument/2006/relationships/hyperlink" Target="https://github.com/niemopen/nbac-admin" TargetMode="External"/><Relationship Id="rId7" Type="http://schemas.openxmlformats.org/officeDocument/2006/relationships/image" Target="../media/image36.png"/><Relationship Id="rId12" Type="http://schemas.openxmlformats.org/officeDocument/2006/relationships/hyperlink" Target="https://twitter.com/NIEMconnects?ref_src=twsrc%5Etfw" TargetMode="External"/><Relationship Id="rId17" Type="http://schemas.openxmlformats.org/officeDocument/2006/relationships/hyperlink" Target="https://www.youtube.com/channel/UCg9qV22PXLBjG41hc-EwVrQ" TargetMode="External"/><Relationship Id="rId25" Type="http://schemas.openxmlformats.org/officeDocument/2006/relationships/hyperlink" Target="https://lists.oasis-open-projects.org/g/niemopen-pgb" TargetMode="External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.png"/><Relationship Id="rId20" Type="http://schemas.openxmlformats.org/officeDocument/2006/relationships/hyperlink" Target="https://github.com/niemopen/ntac-admin" TargetMode="External"/><Relationship Id="rId29" Type="http://schemas.openxmlformats.org/officeDocument/2006/relationships/hyperlink" Target="mailto:akatherine.b.escobar.civ@mail.mil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G"/><Relationship Id="rId11" Type="http://schemas.openxmlformats.org/officeDocument/2006/relationships/image" Target="../media/image38.png"/><Relationship Id="rId24" Type="http://schemas.openxmlformats.org/officeDocument/2006/relationships/hyperlink" Target="https://lists.oasis-open-projects.org/g/niemopen" TargetMode="External"/><Relationship Id="rId32" Type="http://schemas.openxmlformats.org/officeDocument/2006/relationships/hyperlink" Target="https://github.com/niemopen/niem-naming-design-rules/tree/dev" TargetMode="External"/><Relationship Id="rId5" Type="http://schemas.openxmlformats.org/officeDocument/2006/relationships/hyperlink" Target="https://www.oasis-open.org/" TargetMode="External"/><Relationship Id="rId15" Type="http://schemas.openxmlformats.org/officeDocument/2006/relationships/hyperlink" Target="https://www.linkedin.com/groups/1903175/profile" TargetMode="External"/><Relationship Id="rId23" Type="http://schemas.openxmlformats.org/officeDocument/2006/relationships/hyperlink" Target="https://niemopen.slack.com/" TargetMode="External"/><Relationship Id="rId28" Type="http://schemas.openxmlformats.org/officeDocument/2006/relationships/hyperlink" Target="https://lists.oasis-open-projects.org/g/niemopen-nmotsc" TargetMode="External"/><Relationship Id="rId10" Type="http://schemas.openxmlformats.org/officeDocument/2006/relationships/hyperlink" Target="https://oasis-open.atlassian.net/wiki/spaces/NIEM/overview" TargetMode="External"/><Relationship Id="rId19" Type="http://schemas.openxmlformats.org/officeDocument/2006/relationships/hyperlink" Target="https://niemopen.org/" TargetMode="External"/><Relationship Id="rId31" Type="http://schemas.openxmlformats.org/officeDocument/2006/relationships/hyperlink" Target="https://github.com/niemopen/cmftool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0.jpeg"/><Relationship Id="rId22" Type="http://schemas.openxmlformats.org/officeDocument/2006/relationships/hyperlink" Target="https://github.com/niemopen/nmo-admin" TargetMode="External"/><Relationship Id="rId27" Type="http://schemas.openxmlformats.org/officeDocument/2006/relationships/hyperlink" Target="https://lists.oasis-open-projects.org/g/niemopen-nbactsc" TargetMode="External"/><Relationship Id="rId30" Type="http://schemas.openxmlformats.org/officeDocument/2006/relationships/hyperlink" Target="https://mep.niemopen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niemopen/projects/4/views/2" TargetMode="External"/><Relationship Id="rId2" Type="http://schemas.openxmlformats.org/officeDocument/2006/relationships/hyperlink" Target="https://niemopen.github.io/niem-toolbox/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github.com/niemopen/niem-api-db" TargetMode="External"/><Relationship Id="rId5" Type="http://schemas.openxmlformats.org/officeDocument/2006/relationships/hyperlink" Target="https://github.com/niemopen/niem-toolbox" TargetMode="External"/><Relationship Id="rId4" Type="http://schemas.openxmlformats.org/officeDocument/2006/relationships/hyperlink" Target="https://github.com/niemopen/niem-api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sca_esv=a9443e757acfc69c&amp;q=national+press+club+phone&amp;ludocid=8148406810881601261&amp;sa=X&amp;ved=2ahUKEwiSj666-qCFAxVMJDQIHSEYBtsQ6BN6BAg7EAI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www.google.com/search?sca_esv=a9443e757acfc69c&amp;q=national+press+club+founded&amp;stick=H4sIAAAAAAAAAOPgE-LUz9U3MLbIyS3RUs1OttLPL0pPzMusSizJzM9D4Vil5ZfmpaSmLGKVzgMLJOYoFBSlFhcrJOeUJilAZQHCSl79UgAAAA&amp;sa=X&amp;ved=2ahUKEwiSj666-qCFAxVMJDQIHSEYBtsQ6BMoAHoECD8QAg" TargetMode="External"/><Relationship Id="rId12" Type="http://schemas.openxmlformats.org/officeDocument/2006/relationships/hyperlink" Target="https://sites.google.com/oasis-open.org/niemopen-training-2025/home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google.com/search?sca_esv=a9443e757acfc69c&amp;q=national+press+club+address&amp;ludocid=8148406810881601261&amp;sa=X&amp;ved=2ahUKEwiSj666-qCFAxVMJDQIHSEYBtsQ6BN6BAg5EAI" TargetMode="External"/><Relationship Id="rId11" Type="http://schemas.openxmlformats.org/officeDocument/2006/relationships/hyperlink" Target="https://www.press.org/" TargetMode="External"/><Relationship Id="rId5" Type="http://schemas.openxmlformats.org/officeDocument/2006/relationships/hyperlink" Target="https://www.google.com/search?sca_esv=a9443e757acfc69c&amp;q=National+Press+Building&amp;ludocid=7842411110987758888&amp;lsig=AB86z5VVcMBB-oihqRdkTXhQtonY&amp;sa=X&amp;ved=2ahUKEwiSj666-qCFAxVMJDQIHSEYBtsQ8G0oAHoECEMQAQ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s://www.google.com/search?q=national+press+club+washington+dc&amp;sca_esv=a9443e757acfc69c&amp;source=hp&amp;ei=a6AKZpeQJszdptQPuKOgyAk&amp;iflsig=ANes7DEAAAAAZgquezEQ4_BFqp0LLqwHh4VUya-H5NJH&amp;oq=national+press+club&amp;gs_lp=Egdnd3Mtd2l6IhNuYXRpb25hbCBwcmVzcyBjbHViKgIIADIKEAAYgAQYigUYQzIIEAAYgAQYsQMyBRAAGIAEMgUQABiABDIFEAAYgAQyBRAuGIAEMgUQABiABDIFEAAYgAQyBRAAGIAEMgUQABiABEiQZlDdGFjeTnABeACQAQCYAcUBoAHvD6oBBDkuMTC4AQHIAQD4AQGYAhSgArMQqAIKwgIdEAAYgAQYigUY5QIY5QIY6gIYtAIYigMYtwMY1APCAiMQLhiABBiKBRjlAhjlAhjHARivARjqAhi0AhiKAxi3AxjUA8ICDhAuGIMBGLEDGIAEGIoFwgIOEAAYgAQYigUYsQMYgwHCAgsQLhiABBixAxiDAcICCxAuGIAEGMcBGNEDwgIREC4YgAQYsQMYgwEYxwEY0QPCAg4QLhjHARixAxjRAxiABMICEBAuGIAEGIoFGEMYxwEY0QPCAhMQLhiABBiKBRhDGLEDGMcBGNEDwgIOEC4YgAQYigUYsQMYgwHCAhAQLhiABBiKBRhDGMcBGK8BwgILEAAYgAQYsQMYgwHCAhEQLhiDARjHARixAxjRAxiABMICCBAAGIAEGMkDwgILEAAYgAQYigUYkgPCAhEQLhiABBixAxiDARjHARivAZgDB5IHBjEwLjkuMaAH98cB&amp;sclient=gws-wiz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oasis-open.org/niemopen-training-2025/regist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mailto:maria.cardiellos@ijis.org" TargetMode="External"/><Relationship Id="rId4" Type="http://schemas.openxmlformats.org/officeDocument/2006/relationships/hyperlink" Target="mailto:stephen.m.sullivan14.ctr@mail.mi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emopen/common-model-forma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niemopen/niem-naming-design-rules/tree/dev" TargetMode="External"/><Relationship Id="rId4" Type="http://schemas.openxmlformats.org/officeDocument/2006/relationships/hyperlink" Target="https://github.com/niemopen/cmftoo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Bureau of Justice Statistics (@BJSgov) / X">
            <a:extLst>
              <a:ext uri="{FF2B5EF4-FFF2-40B4-BE49-F238E27FC236}">
                <a16:creationId xmlns:a16="http://schemas.microsoft.com/office/drawing/2014/main" id="{B8DF2026-5384-4A11-DB90-B4729F3AD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613" y="3291361"/>
            <a:ext cx="1147535" cy="108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3CEA6-1216-46A3-8D21-1A7FFF634C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38656" y="628864"/>
            <a:ext cx="2465533" cy="2590742"/>
          </a:xfrm>
        </p:spPr>
        <p:txBody>
          <a:bodyPr>
            <a:noAutofit/>
          </a:bodyPr>
          <a:lstStyle/>
          <a:p>
            <a:r>
              <a:rPr lang="en-US" sz="1600" b="1" dirty="0">
                <a:solidFill>
                  <a:schemeClr val="bg2">
                    <a:lumMod val="10000"/>
                  </a:schemeClr>
                </a:solidFill>
              </a:rPr>
              <a:t>Sponsors</a:t>
            </a:r>
          </a:p>
          <a:p>
            <a:pPr lvl="1"/>
            <a:r>
              <a:rPr lang="en-US" sz="1000" b="1" dirty="0">
                <a:solidFill>
                  <a:srgbClr val="FF0000"/>
                </a:solidFill>
              </a:rPr>
              <a:t>JS J6</a:t>
            </a:r>
          </a:p>
          <a:p>
            <a:pPr lvl="1"/>
            <a:r>
              <a:rPr lang="en-US" sz="1000" b="1" dirty="0">
                <a:solidFill>
                  <a:srgbClr val="FF0000"/>
                </a:solidFill>
              </a:rPr>
              <a:t>DHS S&amp;T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CJIS (FBI)</a:t>
            </a:r>
            <a:endParaRPr lang="en-US" sz="1000" b="1" dirty="0">
              <a:solidFill>
                <a:srgbClr val="FF0000"/>
              </a:solidFill>
            </a:endParaRPr>
          </a:p>
          <a:p>
            <a:pPr lvl="1"/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GTRI</a:t>
            </a:r>
          </a:p>
          <a:p>
            <a:pPr lvl="1"/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Equivant</a:t>
            </a:r>
            <a:endParaRPr lang="en-US" sz="1000" dirty="0">
              <a:solidFill>
                <a:schemeClr val="bg2">
                  <a:lumMod val="10000"/>
                </a:schemeClr>
              </a:solidFill>
            </a:endParaRPr>
          </a:p>
          <a:p>
            <a:pPr lvl="1"/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NAJIS</a:t>
            </a:r>
          </a:p>
          <a:p>
            <a:pPr lvl="1"/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IJIS</a:t>
            </a:r>
          </a:p>
          <a:p>
            <a:pPr lvl="1"/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DOT</a:t>
            </a:r>
          </a:p>
          <a:p>
            <a:pPr lvl="1"/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ODGA (Virginia)</a:t>
            </a:r>
          </a:p>
          <a:p>
            <a:pPr marL="457200" lvl="1" indent="0">
              <a:buNone/>
            </a:pP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1" indent="0">
              <a:buNone/>
            </a:pP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1" indent="0">
              <a:buNone/>
            </a:pP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  <a:p>
            <a:pPr marL="457200" lvl="1" indent="0">
              <a:buNone/>
            </a:pPr>
            <a:endParaRPr lang="en-US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8A2C6-0A54-4116-8F03-96F4AAB77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77DABB-8DA6-4F45-ADBD-A157DA65FA69}"/>
              </a:ext>
            </a:extLst>
          </p:cNvPr>
          <p:cNvSpPr txBox="1"/>
          <p:nvPr/>
        </p:nvSpPr>
        <p:spPr>
          <a:xfrm>
            <a:off x="6156895" y="1939467"/>
            <a:ext cx="742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S&amp;T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95C805-7EF3-48AF-BE19-DB244AC8AEF5}"/>
              </a:ext>
            </a:extLst>
          </p:cNvPr>
          <p:cNvSpPr txBox="1"/>
          <p:nvPr/>
        </p:nvSpPr>
        <p:spPr>
          <a:xfrm>
            <a:off x="573879" y="59332"/>
            <a:ext cx="896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NIEMOpen Current SPONSORS “No Change”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0D0F153-36E8-436C-A8FE-4114F8FB8075}"/>
              </a:ext>
            </a:extLst>
          </p:cNvPr>
          <p:cNvSpPr txBox="1">
            <a:spLocks/>
          </p:cNvSpPr>
          <p:nvPr/>
        </p:nvSpPr>
        <p:spPr>
          <a:xfrm>
            <a:off x="573879" y="3325749"/>
            <a:ext cx="2465533" cy="1904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 Discussions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BJS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lang="en-US" sz="10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NIJ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Microsoft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DHS OBIM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DND, Canada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DOJ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688EDADE-EFF7-41DE-8AC2-417D337F3805}"/>
              </a:ext>
            </a:extLst>
          </p:cNvPr>
          <p:cNvSpPr txBox="1">
            <a:spLocks/>
          </p:cNvSpPr>
          <p:nvPr/>
        </p:nvSpPr>
        <p:spPr>
          <a:xfrm>
            <a:off x="478788" y="5368394"/>
            <a:ext cx="2710489" cy="956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Expressed Interest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MITRE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Ernst &amp; Young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DISA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EB5EF0-7144-4C79-B491-16A8E2A32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779" y="5699133"/>
            <a:ext cx="1526599" cy="36909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49524FE-E12A-4BBC-9DBF-A59F91445615}"/>
              </a:ext>
            </a:extLst>
          </p:cNvPr>
          <p:cNvGrpSpPr/>
          <p:nvPr/>
        </p:nvGrpSpPr>
        <p:grpSpPr>
          <a:xfrm>
            <a:off x="3261788" y="4396579"/>
            <a:ext cx="1973170" cy="975387"/>
            <a:chOff x="6180291" y="3026189"/>
            <a:chExt cx="1973170" cy="97538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C52ABA-C1A7-4925-959F-96186112A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0291" y="3064581"/>
              <a:ext cx="1798689" cy="6269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9C8E85-B840-4B85-9A1C-5677BE3D5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96304" y="3089447"/>
              <a:ext cx="857157" cy="91212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33CEC7-0FE8-44F1-8E5D-477D57E92672}"/>
                </a:ext>
              </a:extLst>
            </p:cNvPr>
            <p:cNvSpPr txBox="1"/>
            <p:nvPr/>
          </p:nvSpPr>
          <p:spPr>
            <a:xfrm flipH="1">
              <a:off x="6194563" y="3026189"/>
              <a:ext cx="854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DHS OBIM </a:t>
              </a:r>
            </a:p>
          </p:txBody>
        </p:sp>
      </p:grpSp>
      <p:pic>
        <p:nvPicPr>
          <p:cNvPr id="15" name="Picture 14" descr="A close up of a logo&#10;&#10;Description automatically generated with low confidence">
            <a:extLst>
              <a:ext uri="{FF2B5EF4-FFF2-40B4-BE49-F238E27FC236}">
                <a16:creationId xmlns:a16="http://schemas.microsoft.com/office/drawing/2014/main" id="{B0A20AB9-C032-49A5-97B0-7FF59B5567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548" y="3549225"/>
            <a:ext cx="2262806" cy="52346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6C5561-C62E-4058-A857-D76C1F8268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700" y="5210186"/>
            <a:ext cx="1047398" cy="9561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D13B9-17F8-4BDE-BB09-C0BED79C2E38}"/>
              </a:ext>
            </a:extLst>
          </p:cNvPr>
          <p:cNvSpPr txBox="1"/>
          <p:nvPr/>
        </p:nvSpPr>
        <p:spPr>
          <a:xfrm>
            <a:off x="6284125" y="1429394"/>
            <a:ext cx="5838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S&amp;T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79892D-B264-4BF7-946A-F2CA0C005A93}"/>
              </a:ext>
            </a:extLst>
          </p:cNvPr>
          <p:cNvSpPr txBox="1"/>
          <p:nvPr/>
        </p:nvSpPr>
        <p:spPr>
          <a:xfrm flipH="1">
            <a:off x="4150311" y="567842"/>
            <a:ext cx="5247952" cy="584775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9 Sponsors,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 Premier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193D8E-840E-422F-AEC0-57576406E3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7366" y="2402851"/>
            <a:ext cx="896899" cy="83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7CBDE-C62D-4BC3-A506-5C625E99AE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5527" y="1227196"/>
            <a:ext cx="1611186" cy="790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0D7C04-7CB3-4CBC-A8AE-EE8AD381F4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6445" y="1362777"/>
            <a:ext cx="2891293" cy="560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3FC82-F0B6-47D4-81DD-2FCF8A1C67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6874" y="1263925"/>
            <a:ext cx="896898" cy="838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8C8F8-1B21-4C7D-8F55-44501BD5D7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2206" y="961773"/>
            <a:ext cx="1051202" cy="110904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89191AE0-CC5E-44EA-B0A9-CF7CDBCBBE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65" y="2486991"/>
            <a:ext cx="1726214" cy="759062"/>
          </a:xfrm>
          <a:prstGeom prst="rect">
            <a:avLst/>
          </a:prstGeom>
        </p:spPr>
      </p:pic>
      <p:pic>
        <p:nvPicPr>
          <p:cNvPr id="26" name="Picture 25" descr="Logo&#10;&#10;Description automatically generated with low confidence">
            <a:extLst>
              <a:ext uri="{FF2B5EF4-FFF2-40B4-BE49-F238E27FC236}">
                <a16:creationId xmlns:a16="http://schemas.microsoft.com/office/drawing/2014/main" id="{321CD51E-E8B8-46F8-8468-1971EA9378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387" y="2335525"/>
            <a:ext cx="2237804" cy="711278"/>
          </a:xfrm>
          <a:prstGeom prst="rect">
            <a:avLst/>
          </a:prstGeom>
        </p:spPr>
      </p:pic>
      <p:pic>
        <p:nvPicPr>
          <p:cNvPr id="24" name="Picture 23" descr="Logo&#10;&#10;Description automatically generated with medium confidence">
            <a:extLst>
              <a:ext uri="{FF2B5EF4-FFF2-40B4-BE49-F238E27FC236}">
                <a16:creationId xmlns:a16="http://schemas.microsoft.com/office/drawing/2014/main" id="{B2A6CAAE-39AB-4F1F-89BB-6B3CC576D8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02" y="1172818"/>
            <a:ext cx="950637" cy="877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CFF295-C063-45AA-B09B-EE97F8575294}"/>
              </a:ext>
            </a:extLst>
          </p:cNvPr>
          <p:cNvSpPr txBox="1"/>
          <p:nvPr/>
        </p:nvSpPr>
        <p:spPr>
          <a:xfrm>
            <a:off x="2704218" y="2064787"/>
            <a:ext cx="921806" cy="301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Premier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68970C-D4B9-4DA9-9A8E-712B99B6304C}"/>
              </a:ext>
            </a:extLst>
          </p:cNvPr>
          <p:cNvSpPr txBox="1"/>
          <p:nvPr/>
        </p:nvSpPr>
        <p:spPr>
          <a:xfrm>
            <a:off x="4366349" y="2042005"/>
            <a:ext cx="1004322" cy="301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Premier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3BEAE9-C7C3-4562-891B-5DA32B1C760E}"/>
              </a:ext>
            </a:extLst>
          </p:cNvPr>
          <p:cNvSpPr txBox="1"/>
          <p:nvPr/>
        </p:nvSpPr>
        <p:spPr>
          <a:xfrm>
            <a:off x="6287209" y="2028419"/>
            <a:ext cx="921806" cy="301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Premier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DD81AF-3FDC-42DB-87BF-C2D8DE862EA3}"/>
              </a:ext>
            </a:extLst>
          </p:cNvPr>
          <p:cNvCxnSpPr/>
          <p:nvPr/>
        </p:nvCxnSpPr>
        <p:spPr>
          <a:xfrm flipV="1">
            <a:off x="285447" y="3227836"/>
            <a:ext cx="11582378" cy="104006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AFD9094-A29F-AC1B-EC8B-1E2A8576F0D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749" y="5502918"/>
            <a:ext cx="1047398" cy="807399"/>
          </a:xfrm>
          <a:prstGeom prst="rect">
            <a:avLst/>
          </a:prstGeom>
        </p:spPr>
      </p:pic>
      <p:pic>
        <p:nvPicPr>
          <p:cNvPr id="1028" name="Picture 4" descr="media-exp1.licdn.com/dms/image/C560BAQEzrNTr7xg9xg...">
            <a:extLst>
              <a:ext uri="{FF2B5EF4-FFF2-40B4-BE49-F238E27FC236}">
                <a16:creationId xmlns:a16="http://schemas.microsoft.com/office/drawing/2014/main" id="{71660436-FF7E-1DA1-4042-D16E4D57A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42" y="4182881"/>
            <a:ext cx="1204987" cy="120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E286E0A-51D1-E52D-4643-FAA266C685A3}"/>
              </a:ext>
            </a:extLst>
          </p:cNvPr>
          <p:cNvSpPr txBox="1"/>
          <p:nvPr/>
        </p:nvSpPr>
        <p:spPr>
          <a:xfrm>
            <a:off x="5427477" y="5206629"/>
            <a:ext cx="21130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Department of National Defense</a:t>
            </a:r>
          </a:p>
        </p:txBody>
      </p:sp>
      <p:pic>
        <p:nvPicPr>
          <p:cNvPr id="44" name="Picture 43" descr="Logo&#10;&#10;Description automatically generated">
            <a:extLst>
              <a:ext uri="{FF2B5EF4-FFF2-40B4-BE49-F238E27FC236}">
                <a16:creationId xmlns:a16="http://schemas.microsoft.com/office/drawing/2014/main" id="{44FD20AE-1329-9C8E-4EDA-621924CFE3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264" y="2461787"/>
            <a:ext cx="1391348" cy="779635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9DCB6238-59D7-10E4-C5C0-1F10B09BB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583" y="3367117"/>
            <a:ext cx="1032445" cy="9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E290EED-563A-F7D1-BE58-40AD15E7A9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309803" y="4665736"/>
            <a:ext cx="1147536" cy="11518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E9EFAE-8792-A4FA-589C-4510165F972E}"/>
              </a:ext>
            </a:extLst>
          </p:cNvPr>
          <p:cNvSpPr txBox="1"/>
          <p:nvPr/>
        </p:nvSpPr>
        <p:spPr>
          <a:xfrm>
            <a:off x="9885581" y="5672939"/>
            <a:ext cx="2113079" cy="9561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8B8B8B">
                  <a:lumMod val="5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Ms. </a:t>
            </a:r>
            <a:r>
              <a:rPr lang="en-US" sz="1100" b="1" dirty="0">
                <a:solidFill>
                  <a:srgbClr val="8B8B8B">
                    <a:lumMod val="50000"/>
                  </a:srgbClr>
                </a:solidFill>
                <a:latin typeface="Arial"/>
              </a:rPr>
              <a:t>Holly Peterson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 OASIS Business Development Manager</a:t>
            </a:r>
            <a:endParaRPr kumimoji="0" lang="en-US" sz="1100" b="1" i="0" u="none" strike="noStrike" kern="1200" cap="none" spc="-150" normalizeH="0" baseline="0" noProof="0" dirty="0">
              <a:ln>
                <a:noFill/>
              </a:ln>
              <a:solidFill>
                <a:srgbClr val="8B8B8B">
                  <a:alpha val="6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5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B4F3-DE51-7C2B-8A31-5BF4F8DA5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42314"/>
            <a:ext cx="11338560" cy="548640"/>
          </a:xfrm>
        </p:spPr>
        <p:txBody>
          <a:bodyPr/>
          <a:lstStyle/>
          <a:p>
            <a:r>
              <a:rPr lang="en-US" dirty="0"/>
              <a:t>NDR 6.0 Revision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D1BB7-443C-34EB-9A25-E930F326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937846"/>
            <a:ext cx="11338560" cy="3903785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 major rewrite of NDR 5.0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 new abstract UML metamodel defining the information content of a NIEM model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Two concrete model formats:  XSD and CMF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Two supported message formats: XML and JSON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Simplified conformance rules for message schemas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Changes to augmentation and metadata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More explanation, (slightly) less technical detail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 working outline and initial version is posted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Working draft anticipated end-of-July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2B0BE9D-4A96-DA9C-E9B0-4025BAD82019}"/>
              </a:ext>
            </a:extLst>
          </p:cNvPr>
          <p:cNvSpPr txBox="1">
            <a:spLocks/>
          </p:cNvSpPr>
          <p:nvPr/>
        </p:nvSpPr>
        <p:spPr>
          <a:xfrm>
            <a:off x="696352" y="3154680"/>
            <a:ext cx="11338560" cy="5486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cap="all">
                <a:solidFill>
                  <a:srgbClr val="004383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340C3F-F6C0-5EB1-A375-B05331D19139}"/>
              </a:ext>
            </a:extLst>
          </p:cNvPr>
          <p:cNvSpPr/>
          <p:nvPr/>
        </p:nvSpPr>
        <p:spPr bwMode="auto">
          <a:xfrm>
            <a:off x="586153" y="4865077"/>
            <a:ext cx="11179127" cy="914400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  <a:effectLst>
            <a:innerShdw blurRad="371475" dir="13500000">
              <a:schemeClr val="bg1"/>
            </a:inn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tIns="91440" rtlCol="0" anchor="t" anchorCtr="0"/>
          <a:lstStyle/>
          <a:p>
            <a:pPr>
              <a:lnSpc>
                <a:spcPct val="120000"/>
              </a:lnSpc>
            </a:pPr>
            <a:r>
              <a:rPr lang="en-US" b="1" spc="-50" dirty="0">
                <a:solidFill>
                  <a:srgbClr val="1F497D"/>
                </a:solidFill>
                <a:cs typeface="Arial"/>
              </a:rPr>
              <a:t>ACTION ITEM – NTAC: Complete NDR 6.0 1</a:t>
            </a:r>
            <a:r>
              <a:rPr lang="en-US" b="1" spc="-50" baseline="30000" dirty="0">
                <a:solidFill>
                  <a:srgbClr val="1F497D"/>
                </a:solidFill>
                <a:cs typeface="Arial"/>
              </a:rPr>
              <a:t>st</a:t>
            </a:r>
            <a:r>
              <a:rPr lang="en-US" b="1" spc="-50" dirty="0">
                <a:solidFill>
                  <a:srgbClr val="1F497D"/>
                </a:solidFill>
                <a:cs typeface="Arial"/>
              </a:rPr>
              <a:t> draft July 2024</a:t>
            </a:r>
          </a:p>
        </p:txBody>
      </p:sp>
    </p:spTree>
    <p:extLst>
      <p:ext uri="{BB962C8B-B14F-4D97-AF65-F5344CB8AC3E}">
        <p14:creationId xmlns:p14="http://schemas.microsoft.com/office/powerpoint/2010/main" val="1065407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E30F-225C-46E6-A8EE-B133EFB5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NBAC TSC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C6D10-6B4F-481B-802A-021B9A1ACA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956810"/>
          </a:xfrm>
        </p:spPr>
        <p:txBody>
          <a:bodyPr>
            <a:normAutofit/>
          </a:bodyPr>
          <a:lstStyle/>
          <a:p>
            <a:r>
              <a:rPr lang="en-US" dirty="0"/>
              <a:t>Obtain 3 Statements-of-Use for NIEM Model 6.0</a:t>
            </a:r>
          </a:p>
          <a:p>
            <a:r>
              <a:rPr lang="en-US" dirty="0"/>
              <a:t>Advance NIEM Model Version 6.0 PS02 to OS</a:t>
            </a:r>
          </a:p>
          <a:p>
            <a:r>
              <a:rPr lang="en-US" dirty="0"/>
              <a:t>Support NIEMOpen 2025 Reveal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40513-0878-4602-8CCD-5D87CDAC0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4487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E30F-225C-46E6-A8EE-B133EFB5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Nmo TSC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C6D10-6B4F-481B-802A-021B9A1ACA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208" y="1163590"/>
            <a:ext cx="11079192" cy="3184123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PS02 Update – Stephen Sullivan</a:t>
            </a:r>
          </a:p>
          <a:p>
            <a:r>
              <a:rPr lang="en-US" dirty="0">
                <a:highlight>
                  <a:srgbClr val="FFFF00"/>
                </a:highlight>
              </a:rPr>
              <a:t>API 2.0 Progress -  Shunda Louis</a:t>
            </a:r>
          </a:p>
          <a:p>
            <a:r>
              <a:rPr lang="en-US" dirty="0"/>
              <a:t>MEP Tool DEMO – Aubrey Beach</a:t>
            </a:r>
          </a:p>
          <a:p>
            <a:r>
              <a:rPr lang="en-US" dirty="0"/>
              <a:t>LearnPress – Aubrey Beach</a:t>
            </a:r>
          </a:p>
          <a:p>
            <a:r>
              <a:rPr lang="en-US" dirty="0"/>
              <a:t>Communications &amp; Outreach Sub-Committee</a:t>
            </a:r>
          </a:p>
          <a:p>
            <a:pPr lvl="1" fontAlgn="base"/>
            <a:endParaRPr lang="en-US" b="0" i="0" dirty="0">
              <a:solidFill>
                <a:srgbClr val="8B8B8B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40513-0878-4602-8CCD-5D87CDAC0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68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E30F-225C-46E6-A8EE-B133EFB52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29"/>
            <a:ext cx="10972800" cy="811358"/>
          </a:xfrm>
        </p:spPr>
        <p:txBody>
          <a:bodyPr>
            <a:normAutofit/>
          </a:bodyPr>
          <a:lstStyle/>
          <a:p>
            <a:r>
              <a:rPr lang="en-US" sz="3200" dirty="0"/>
              <a:t>API 2.0 Update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40513-0878-4602-8CCD-5D87CDAC0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3E67B2-762C-A69A-81BB-C33911342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884708"/>
              </p:ext>
            </p:extLst>
          </p:nvPr>
        </p:nvGraphicFramePr>
        <p:xfrm>
          <a:off x="840508" y="1330900"/>
          <a:ext cx="10861964" cy="2590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096">
                  <a:extLst>
                    <a:ext uri="{9D8B030D-6E8A-4147-A177-3AD203B41FA5}">
                      <a16:colId xmlns:a16="http://schemas.microsoft.com/office/drawing/2014/main" val="4225774194"/>
                    </a:ext>
                  </a:extLst>
                </a:gridCol>
                <a:gridCol w="1587253">
                  <a:extLst>
                    <a:ext uri="{9D8B030D-6E8A-4147-A177-3AD203B41FA5}">
                      <a16:colId xmlns:a16="http://schemas.microsoft.com/office/drawing/2014/main" val="621917652"/>
                    </a:ext>
                  </a:extLst>
                </a:gridCol>
                <a:gridCol w="4323275">
                  <a:extLst>
                    <a:ext uri="{9D8B030D-6E8A-4147-A177-3AD203B41FA5}">
                      <a16:colId xmlns:a16="http://schemas.microsoft.com/office/drawing/2014/main" val="749354243"/>
                    </a:ext>
                  </a:extLst>
                </a:gridCol>
                <a:gridCol w="4158340">
                  <a:extLst>
                    <a:ext uri="{9D8B030D-6E8A-4147-A177-3AD203B41FA5}">
                      <a16:colId xmlns:a16="http://schemas.microsoft.com/office/drawing/2014/main" val="3082270752"/>
                    </a:ext>
                  </a:extLst>
                </a:gridCol>
              </a:tblGrid>
              <a:tr h="40094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Alpha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Focus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Description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3914160271"/>
                  </a:ext>
                </a:extLst>
              </a:tr>
              <a:tr h="40699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1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Transforms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Convert [CMF or XSD] to [CMF, XSD, OWL, or JSON Schema]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Other output transformation modules should be added later (e.g., spreadsheet, CSVs, lite UML, etc.)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617454692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2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Get model details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Get information about stewards, models, versions, namespaces, properties, types, and facets.  Load NIEM 1.0 – 5.2 data.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Multi-model support for NIEM + IEPDs.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3537017338"/>
                  </a:ext>
                </a:extLst>
              </a:tr>
              <a:tr h="35068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3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Search models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Search properties and types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Code set searching should be added later.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1964695510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4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Migrate models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Migrate a supported model from one version to any later version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Runs multiple iterations in one call.  Only works for models in the database with migration rules.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521055474"/>
                  </a:ext>
                </a:extLst>
              </a:tr>
              <a:tr h="55845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5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Validate models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XML validation</a:t>
                      </a:r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 for XML, XSD, IEPD catalogs, XML catalogs, CMF files.  NDR validation for XSD.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JSON validation and QA rules for properties and types should be added later. Reports in JSON and CSV.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4035397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49965F-4D02-7287-8944-5965D63C8012}"/>
              </a:ext>
            </a:extLst>
          </p:cNvPr>
          <p:cNvSpPr txBox="1"/>
          <p:nvPr/>
        </p:nvSpPr>
        <p:spPr>
          <a:xfrm>
            <a:off x="822036" y="785128"/>
            <a:ext cx="575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Completed actions: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0E0ED00-EB7D-C44F-FD32-FF6D7A90ED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636972"/>
              </p:ext>
            </p:extLst>
          </p:nvPr>
        </p:nvGraphicFramePr>
        <p:xfrm>
          <a:off x="822036" y="4400148"/>
          <a:ext cx="10861963" cy="23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1864">
                  <a:extLst>
                    <a:ext uri="{9D8B030D-6E8A-4147-A177-3AD203B41FA5}">
                      <a16:colId xmlns:a16="http://schemas.microsoft.com/office/drawing/2014/main" val="3834873935"/>
                    </a:ext>
                  </a:extLst>
                </a:gridCol>
                <a:gridCol w="3564953">
                  <a:extLst>
                    <a:ext uri="{9D8B030D-6E8A-4147-A177-3AD203B41FA5}">
                      <a16:colId xmlns:a16="http://schemas.microsoft.com/office/drawing/2014/main" val="2101172522"/>
                    </a:ext>
                  </a:extLst>
                </a:gridCol>
                <a:gridCol w="4175146">
                  <a:extLst>
                    <a:ext uri="{9D8B030D-6E8A-4147-A177-3AD203B41FA5}">
                      <a16:colId xmlns:a16="http://schemas.microsoft.com/office/drawing/2014/main" val="2087506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Title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Link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Comments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160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NIEM Toolbox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3"/>
                        </a:rPr>
                        <a:t>https://niemopen.github.io/niem-toolbox/</a:t>
                      </a:r>
                      <a:r>
                        <a:rPr lang="en-US" sz="1100" dirty="0"/>
                        <a:t> 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Will be available at the end of the current alpha.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453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NIEMOpen Tool Issue Tracker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4"/>
                        </a:rPr>
                        <a:t>https://github.com/orgs/niemopen/projects/4/views/2</a:t>
                      </a:r>
                      <a:r>
                        <a:rPr lang="en-US" sz="1100" dirty="0"/>
                        <a:t> 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Kanban board for NIEM API and NIEM Toolbox.  Click tabs for other groupings and views of the data.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612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NIEM API 2.0 code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5"/>
                        </a:rPr>
                        <a:t>https://github.com/niemopen/niem-api</a:t>
                      </a:r>
                      <a:r>
                        <a:rPr lang="en-US" sz="1100" dirty="0"/>
                        <a:t> 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Code to be posted at the end of the current alpha.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21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NIEM Toolbox code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6"/>
                        </a:rPr>
                        <a:t>https://github.com/niemopen/niem-toolbox</a:t>
                      </a:r>
                      <a:r>
                        <a:rPr lang="en-US" sz="1100" dirty="0"/>
                        <a:t> 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Code to be posted at the end of the current alpha.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351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NIEM data for the new backend PostgreSQL database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hlinkClick r:id="rId7"/>
                        </a:rPr>
                        <a:t>https://github.com/niemopen/niem-api-db</a:t>
                      </a:r>
                      <a:r>
                        <a:rPr lang="en-US" sz="1100" dirty="0"/>
                        <a:t> 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SQL files with NIEM 1.0 – 5.2 data to be posted at the end of the current alpha.</a:t>
                      </a:r>
                      <a:endParaRPr lang="en-US" sz="1100" dirty="0">
                        <a:solidFill>
                          <a:schemeClr val="tx1">
                            <a:lumMod val="50000"/>
                          </a:schemeClr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99856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2FC39C1-9685-8564-C7E1-C26DF7DA6720}"/>
              </a:ext>
            </a:extLst>
          </p:cNvPr>
          <p:cNvSpPr txBox="1"/>
          <p:nvPr/>
        </p:nvSpPr>
        <p:spPr>
          <a:xfrm>
            <a:off x="720436" y="3921143"/>
            <a:ext cx="5754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References:</a:t>
            </a:r>
          </a:p>
        </p:txBody>
      </p:sp>
    </p:spTree>
    <p:extLst>
      <p:ext uri="{BB962C8B-B14F-4D97-AF65-F5344CB8AC3E}">
        <p14:creationId xmlns:p14="http://schemas.microsoft.com/office/powerpoint/2010/main" val="127473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012BE-7769-ED55-C0D6-A5E062D8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E6D463-FBFC-DF7F-8E39-1CC3FD0C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MEP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83C59-D56E-46CC-6158-39C765678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94" y="1056458"/>
            <a:ext cx="5509106" cy="32118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91E39F-DDC5-5849-6ADA-F83BD03B824F}"/>
              </a:ext>
            </a:extLst>
          </p:cNvPr>
          <p:cNvSpPr txBox="1"/>
          <p:nvPr/>
        </p:nvSpPr>
        <p:spPr>
          <a:xfrm>
            <a:off x="6677663" y="914400"/>
            <a:ext cx="4911792" cy="5185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Overview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MEP Builder is a containerized application on AWS that leads users through the design and development of the IEPD/MEP Lifecyle.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Features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Intuitive UI/UX wizard guides the user step-by-step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Allows users to publish, browse, and modify IEPD’s/MEP’s</a:t>
            </a: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Open-source development; allows for NIEM community to enhance/expand functionality</a:t>
            </a: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Status</a:t>
            </a: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6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 release available at: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https://mep.niemopen.org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omputer and cloud computing&#10;&#10;Description automatically generated with medium confidence">
            <a:extLst>
              <a:ext uri="{FF2B5EF4-FFF2-40B4-BE49-F238E27FC236}">
                <a16:creationId xmlns:a16="http://schemas.microsoft.com/office/drawing/2014/main" id="{0E947890-7E0B-01D9-8DB8-A9AC7915B4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637" y="4614235"/>
            <a:ext cx="1025204" cy="1025204"/>
          </a:xfrm>
          <a:prstGeom prst="rect">
            <a:avLst/>
          </a:prstGeom>
        </p:spPr>
      </p:pic>
      <p:pic>
        <p:nvPicPr>
          <p:cNvPr id="9" name="Picture 8" descr="A circular arrow with text&#10;&#10;Description automatically generated with medium confidence">
            <a:extLst>
              <a:ext uri="{FF2B5EF4-FFF2-40B4-BE49-F238E27FC236}">
                <a16:creationId xmlns:a16="http://schemas.microsoft.com/office/drawing/2014/main" id="{6626A9F2-1A85-5FAB-CA08-2D692D591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45" y="4614235"/>
            <a:ext cx="1025204" cy="1025204"/>
          </a:xfrm>
          <a:prstGeom prst="rect">
            <a:avLst/>
          </a:prstGeom>
        </p:spPr>
      </p:pic>
      <p:pic>
        <p:nvPicPr>
          <p:cNvPr id="10" name="Picture 9" descr="A computer screen with a number of boxes&#10;&#10;Description automatically generated">
            <a:extLst>
              <a:ext uri="{FF2B5EF4-FFF2-40B4-BE49-F238E27FC236}">
                <a16:creationId xmlns:a16="http://schemas.microsoft.com/office/drawing/2014/main" id="{18EDFC78-0827-C348-1A69-C8B77C361A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28" y="4614235"/>
            <a:ext cx="1025204" cy="102520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F74CC0-0650-8FAD-AA04-01ECAEA02A7C}"/>
              </a:ext>
            </a:extLst>
          </p:cNvPr>
          <p:cNvCxnSpPr>
            <a:cxnSpLocks/>
          </p:cNvCxnSpPr>
          <p:nvPr/>
        </p:nvCxnSpPr>
        <p:spPr>
          <a:xfrm>
            <a:off x="4232973" y="4614235"/>
            <a:ext cx="0" cy="1222324"/>
          </a:xfrm>
          <a:prstGeom prst="line">
            <a:avLst/>
          </a:prstGeom>
          <a:ln w="28575">
            <a:solidFill>
              <a:srgbClr val="37779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191EDD-8475-1AB2-9752-E579F1B20ABA}"/>
              </a:ext>
            </a:extLst>
          </p:cNvPr>
          <p:cNvCxnSpPr>
            <a:cxnSpLocks/>
          </p:cNvCxnSpPr>
          <p:nvPr/>
        </p:nvCxnSpPr>
        <p:spPr>
          <a:xfrm>
            <a:off x="2373693" y="4614235"/>
            <a:ext cx="0" cy="1222324"/>
          </a:xfrm>
          <a:prstGeom prst="line">
            <a:avLst/>
          </a:prstGeom>
          <a:ln w="28575">
            <a:solidFill>
              <a:srgbClr val="377790">
                <a:alpha val="69804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875F08-0B9C-0301-1D7A-421D0795F775}"/>
              </a:ext>
            </a:extLst>
          </p:cNvPr>
          <p:cNvSpPr txBox="1"/>
          <p:nvPr/>
        </p:nvSpPr>
        <p:spPr>
          <a:xfrm>
            <a:off x="975893" y="5691028"/>
            <a:ext cx="1000573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Design.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A11EFD-8773-5599-7CCC-79264515DAB2}"/>
              </a:ext>
            </a:extLst>
          </p:cNvPr>
          <p:cNvSpPr txBox="1"/>
          <p:nvPr/>
        </p:nvSpPr>
        <p:spPr>
          <a:xfrm>
            <a:off x="2853476" y="5691028"/>
            <a:ext cx="102520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</a:t>
            </a:r>
            <a:r>
              <a:rPr lang="en-US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op.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4E4446-E4F6-18C0-5830-AD5E8E52358E}"/>
              </a:ext>
            </a:extLst>
          </p:cNvPr>
          <p:cNvSpPr txBox="1"/>
          <p:nvPr/>
        </p:nvSpPr>
        <p:spPr>
          <a:xfrm>
            <a:off x="4955032" y="5691028"/>
            <a:ext cx="1000573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00206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Share.</a:t>
            </a: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09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012BE-7769-ED55-C0D6-A5E062D8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0E6D463-FBFC-DF7F-8E39-1CC3FD0CD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LearnPress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2F2EF5D7-E00D-4CEC-9643-08D6BE2D0D92}"/>
              </a:ext>
            </a:extLst>
          </p:cNvPr>
          <p:cNvGrpSpPr/>
          <p:nvPr/>
        </p:nvGrpSpPr>
        <p:grpSpPr>
          <a:xfrm>
            <a:off x="883911" y="2704011"/>
            <a:ext cx="6000216" cy="3489611"/>
            <a:chOff x="883910" y="2106127"/>
            <a:chExt cx="6066155" cy="4087495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A2B9BFF5-9E2C-7A51-3C61-2E1B5DB2D72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3910" y="2106127"/>
              <a:ext cx="6065538" cy="4087428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FB39C123-F75E-A6B0-7493-493D74CC0CA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784" y="2151888"/>
              <a:ext cx="5905499" cy="3936491"/>
            </a:xfrm>
            <a:prstGeom prst="rect">
              <a:avLst/>
            </a:prstGeom>
          </p:spPr>
        </p:pic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747DBAE4-1AFC-0E59-35D0-174B7AA5954D}"/>
                </a:ext>
              </a:extLst>
            </p:cNvPr>
            <p:cNvSpPr/>
            <p:nvPr/>
          </p:nvSpPr>
          <p:spPr>
            <a:xfrm>
              <a:off x="919734" y="2132838"/>
              <a:ext cx="5943600" cy="3975100"/>
            </a:xfrm>
            <a:custGeom>
              <a:avLst/>
              <a:gdLst/>
              <a:ahLst/>
              <a:cxnLst/>
              <a:rect l="l" t="t" r="r" b="b"/>
              <a:pathLst>
                <a:path w="5943600" h="3975100">
                  <a:moveTo>
                    <a:pt x="0" y="3974591"/>
                  </a:moveTo>
                  <a:lnTo>
                    <a:pt x="5943599" y="3974591"/>
                  </a:lnTo>
                  <a:lnTo>
                    <a:pt x="5943599" y="0"/>
                  </a:lnTo>
                  <a:lnTo>
                    <a:pt x="0" y="0"/>
                  </a:lnTo>
                  <a:lnTo>
                    <a:pt x="0" y="3974591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2B05ED29-9476-329F-0F3F-F9DE4DFED984}"/>
              </a:ext>
            </a:extLst>
          </p:cNvPr>
          <p:cNvSpPr txBox="1"/>
          <p:nvPr/>
        </p:nvSpPr>
        <p:spPr>
          <a:xfrm>
            <a:off x="609091" y="995715"/>
            <a:ext cx="11331576" cy="340836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lang="en-US" sz="2400" spc="-5" dirty="0">
                <a:solidFill>
                  <a:srgbClr val="121212"/>
                </a:solidFill>
                <a:latin typeface="Arial"/>
                <a:cs typeface="Arial"/>
              </a:rPr>
              <a:t>NIEM Management Office is integrating</a:t>
            </a:r>
            <a:r>
              <a:rPr sz="2400" spc="-5" dirty="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1212"/>
                </a:solidFill>
                <a:latin typeface="Arial"/>
                <a:cs typeface="Arial"/>
              </a:rPr>
              <a:t>online training</a:t>
            </a:r>
            <a:r>
              <a:rPr sz="2400" spc="10" dirty="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1212"/>
                </a:solidFill>
                <a:latin typeface="Arial"/>
                <a:cs typeface="Arial"/>
              </a:rPr>
              <a:t>directly</a:t>
            </a:r>
            <a:r>
              <a:rPr sz="2400" spc="5" dirty="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1212"/>
                </a:solidFill>
                <a:latin typeface="Arial"/>
                <a:cs typeface="Arial"/>
              </a:rPr>
              <a:t>into</a:t>
            </a:r>
            <a:r>
              <a:rPr sz="2400" spc="20" dirty="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121212"/>
                </a:solidFill>
                <a:latin typeface="Arial"/>
                <a:cs typeface="Arial"/>
              </a:rPr>
              <a:t>NIEMOpen.org</a:t>
            </a:r>
            <a:r>
              <a:rPr lang="en-US" sz="2400" dirty="0">
                <a:solidFill>
                  <a:srgbClr val="121212"/>
                </a:solidFill>
                <a:latin typeface="Arial"/>
                <a:cs typeface="Arial"/>
              </a:rPr>
              <a:t>.</a:t>
            </a:r>
          </a:p>
          <a:p>
            <a:pPr marL="355600" indent="-342900">
              <a:lnSpc>
                <a:spcPct val="100000"/>
              </a:lnSpc>
              <a:spcBef>
                <a:spcPts val="28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21212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121212"/>
                </a:solidFill>
                <a:latin typeface="Arial"/>
                <a:cs typeface="Arial"/>
              </a:rPr>
              <a:t>odularized </a:t>
            </a:r>
            <a:r>
              <a:rPr lang="en-US" sz="2400" spc="-10" dirty="0">
                <a:solidFill>
                  <a:srgbClr val="121212"/>
                </a:solidFill>
                <a:latin typeface="Arial"/>
                <a:cs typeface="Arial"/>
              </a:rPr>
              <a:t>lessons with quiz / knowledge check</a:t>
            </a:r>
            <a:endParaRPr lang="en-US" sz="2400" spc="-1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280"/>
              </a:spcBef>
              <a:buFont typeface="Arial" panose="020B0604020202020204" pitchFamily="34" charset="0"/>
              <a:buChar char="•"/>
            </a:pPr>
            <a:r>
              <a:rPr lang="en-US" sz="2400" spc="-10" dirty="0">
                <a:solidFill>
                  <a:srgbClr val="121212"/>
                </a:solidFill>
                <a:latin typeface="Arial"/>
                <a:cs typeface="Arial"/>
              </a:rPr>
              <a:t>Certificate of Completion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lang="en-US" sz="1850" dirty="0">
              <a:latin typeface="Arial"/>
              <a:cs typeface="Arial"/>
            </a:endParaRPr>
          </a:p>
          <a:p>
            <a:pPr marL="6658609" marR="589280">
              <a:lnSpc>
                <a:spcPct val="107000"/>
              </a:lnSpc>
            </a:pPr>
            <a:r>
              <a:rPr lang="en-US" sz="2400" b="1" dirty="0">
                <a:solidFill>
                  <a:srgbClr val="001F5F"/>
                </a:solidFill>
                <a:latin typeface="Arial"/>
                <a:cs typeface="Arial"/>
              </a:rPr>
              <a:t>Benefits</a:t>
            </a:r>
            <a:r>
              <a:rPr lang="en-US" sz="2400" b="1" dirty="0">
                <a:solidFill>
                  <a:srgbClr val="252525"/>
                </a:solidFill>
                <a:latin typeface="Arial"/>
                <a:cs typeface="Arial"/>
              </a:rPr>
              <a:t>:</a:t>
            </a:r>
            <a:r>
              <a:rPr lang="en-US" sz="2400" b="1" spc="-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</a:p>
          <a:p>
            <a:pPr marL="6658609" marR="589280">
              <a:lnSpc>
                <a:spcPct val="107000"/>
              </a:lnSpc>
            </a:pPr>
            <a:r>
              <a:rPr lang="en-US" sz="2200" spc="-10" dirty="0">
                <a:solidFill>
                  <a:srgbClr val="121212"/>
                </a:solidFill>
                <a:latin typeface="Arial"/>
                <a:cs typeface="Arial"/>
              </a:rPr>
              <a:t>Reduce </a:t>
            </a:r>
            <a:r>
              <a:rPr lang="en-US" sz="2200" dirty="0">
                <a:solidFill>
                  <a:srgbClr val="121212"/>
                </a:solidFill>
                <a:latin typeface="Arial"/>
                <a:cs typeface="Arial"/>
              </a:rPr>
              <a:t>learning</a:t>
            </a:r>
            <a:r>
              <a:rPr lang="en-US" sz="2200" spc="10" dirty="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121212"/>
                </a:solidFill>
                <a:latin typeface="Arial"/>
                <a:cs typeface="Arial"/>
              </a:rPr>
              <a:t>curve</a:t>
            </a:r>
            <a:r>
              <a:rPr lang="en-US" sz="2200" spc="25" dirty="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121212"/>
                </a:solidFill>
                <a:latin typeface="Arial"/>
                <a:cs typeface="Arial"/>
              </a:rPr>
              <a:t>of</a:t>
            </a:r>
            <a:r>
              <a:rPr lang="en-US" sz="2200" spc="20" dirty="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121212"/>
                </a:solidFill>
                <a:latin typeface="Arial"/>
                <a:cs typeface="Arial"/>
              </a:rPr>
              <a:t>IEPD/MEP</a:t>
            </a:r>
            <a:r>
              <a:rPr lang="en-US" sz="2200" spc="-5" dirty="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121212"/>
                </a:solidFill>
                <a:latin typeface="Arial"/>
                <a:cs typeface="Arial"/>
              </a:rPr>
              <a:t>design,</a:t>
            </a:r>
            <a:r>
              <a:rPr lang="en-US" sz="2200" spc="5" dirty="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121212"/>
                </a:solidFill>
                <a:latin typeface="Arial"/>
                <a:cs typeface="Arial"/>
              </a:rPr>
              <a:t>development,</a:t>
            </a:r>
            <a:r>
              <a:rPr lang="en-US" sz="2200" spc="5" dirty="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lang="en-US" sz="2200" dirty="0">
                <a:solidFill>
                  <a:srgbClr val="121212"/>
                </a:solidFill>
                <a:latin typeface="Arial"/>
                <a:cs typeface="Arial"/>
              </a:rPr>
              <a:t>and</a:t>
            </a:r>
            <a:r>
              <a:rPr lang="en-US" sz="2200" spc="25" dirty="0">
                <a:solidFill>
                  <a:srgbClr val="121212"/>
                </a:solidFill>
                <a:latin typeface="Arial"/>
                <a:cs typeface="Arial"/>
              </a:rPr>
              <a:t> </a:t>
            </a:r>
            <a:r>
              <a:rPr lang="en-US" sz="2200" spc="-10" dirty="0">
                <a:solidFill>
                  <a:srgbClr val="121212"/>
                </a:solidFill>
                <a:latin typeface="Arial"/>
                <a:cs typeface="Arial"/>
              </a:rPr>
              <a:t>implementation</a:t>
            </a:r>
            <a:endParaRPr lang="en-US" sz="2200" dirty="0">
              <a:latin typeface="Arial"/>
              <a:cs typeface="Arial"/>
            </a:endParaRPr>
          </a:p>
          <a:p>
            <a:pPr marL="6658609" marR="589280">
              <a:lnSpc>
                <a:spcPct val="107000"/>
              </a:lnSpc>
            </a:pP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60121F7B-6679-74F7-B94E-29EAC2F2886C}"/>
              </a:ext>
            </a:extLst>
          </p:cNvPr>
          <p:cNvSpPr txBox="1"/>
          <p:nvPr/>
        </p:nvSpPr>
        <p:spPr>
          <a:xfrm>
            <a:off x="7174992" y="4959865"/>
            <a:ext cx="4765675" cy="1128514"/>
          </a:xfrm>
          <a:prstGeom prst="rect">
            <a:avLst/>
          </a:prstGeom>
          <a:solidFill>
            <a:srgbClr val="8BECDA"/>
          </a:solidFill>
          <a:ln w="9525">
            <a:solidFill>
              <a:srgbClr val="004283"/>
            </a:solidFill>
          </a:ln>
        </p:spPr>
        <p:txBody>
          <a:bodyPr vert="horz" wrap="square" lIns="0" tIns="16510" rIns="0" bIns="0" rtlCol="0">
            <a:spAutoFit/>
          </a:bodyPr>
          <a:lstStyle/>
          <a:p>
            <a:pPr marL="92710" marR="276225">
              <a:lnSpc>
                <a:spcPct val="107000"/>
              </a:lnSpc>
              <a:spcBef>
                <a:spcPts val="130"/>
              </a:spcBef>
              <a:tabLst>
                <a:tab pos="1136650" algn="l"/>
              </a:tabLst>
            </a:pPr>
            <a:r>
              <a:rPr lang="en-US" sz="2000" b="1" dirty="0">
                <a:solidFill>
                  <a:srgbClr val="001F5F"/>
                </a:solidFill>
                <a:latin typeface="Arial"/>
                <a:cs typeface="Arial"/>
              </a:rPr>
              <a:t>Release:</a:t>
            </a:r>
          </a:p>
          <a:p>
            <a:pPr marL="92710" marR="276225">
              <a:lnSpc>
                <a:spcPct val="107000"/>
              </a:lnSpc>
              <a:spcBef>
                <a:spcPts val="130"/>
              </a:spcBef>
              <a:tabLst>
                <a:tab pos="1136650" algn="l"/>
              </a:tabLst>
            </a:pPr>
            <a:endParaRPr lang="en-US" sz="2000" b="1" dirty="0">
              <a:solidFill>
                <a:srgbClr val="001F5F"/>
              </a:solidFill>
              <a:latin typeface="Arial"/>
              <a:cs typeface="Arial"/>
            </a:endParaRPr>
          </a:p>
          <a:p>
            <a:pPr marL="92710" marR="276225">
              <a:lnSpc>
                <a:spcPct val="107000"/>
              </a:lnSpc>
              <a:spcBef>
                <a:spcPts val="130"/>
              </a:spcBef>
              <a:tabLst>
                <a:tab pos="1136650" algn="l"/>
              </a:tabLst>
            </a:pPr>
            <a:r>
              <a:rPr lang="en-US" sz="2800" b="1" dirty="0">
                <a:latin typeface="Arial"/>
                <a:cs typeface="Arial"/>
              </a:rPr>
              <a:t>FY24 Q3</a:t>
            </a:r>
            <a:endParaRPr sz="2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0804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solidFill>
                  <a:srgbClr val="004283"/>
                </a:solidFill>
                <a:effectLst/>
              </a:rPr>
              <a:t>COMMUNICATIONS</a:t>
            </a:r>
            <a:r>
              <a:rPr lang="en-US" b="1" dirty="0">
                <a:solidFill>
                  <a:srgbClr val="004283"/>
                </a:solidFill>
                <a:effectLst/>
                <a:latin typeface="Arial" panose="020B0604020202020204" pitchFamily="34" charset="0"/>
              </a:rPr>
              <a:t> &amp; OUTREACH SUB-COMMITTEE </a:t>
            </a:r>
            <a:br>
              <a:rPr lang="en-US" dirty="0">
                <a:solidFill>
                  <a:srgbClr val="004283"/>
                </a:solidFill>
                <a:effectLst/>
                <a:latin typeface="Arial" panose="020B0604020202020204" pitchFamily="34" charset="0"/>
              </a:rPr>
            </a:br>
            <a:endParaRPr lang="en-US" sz="3200" spc="-100" dirty="0">
              <a:solidFill>
                <a:srgbClr val="00517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DE13E8-0146-43BC-9979-398A4DFC3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199633"/>
            <a:ext cx="10972799" cy="498124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Assisting NIEMOpen Management Office on planning for NIEMOpen Reveal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Exploring long term options for NIEMOpen management functions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Developing stewardship resources for inactive domains 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Planning with DAMA to expand use cases for NIEMOpen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Presentations on NIEMOpen to industry, Practitioners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Exploring new domains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Soliciting deeper industry participation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Response to inquiries from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620111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pc="-100" dirty="0">
                <a:solidFill>
                  <a:srgbClr val="005170"/>
                </a:solidFill>
              </a:rPr>
              <a:t>PGB</a:t>
            </a:r>
            <a:r>
              <a:rPr lang="en-US" sz="3200" spc="-100" dirty="0">
                <a:solidFill>
                  <a:srgbClr val="005170"/>
                </a:solidFill>
              </a:rPr>
              <a:t> meeting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0B39E-BB65-4005-B225-64A3C68D5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1762307"/>
            <a:ext cx="5384800" cy="2658370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spcBef>
                <a:spcPts val="600"/>
              </a:spcBef>
              <a:spcAft>
                <a:spcPts val="1200"/>
              </a:spcAft>
              <a:buFont typeface="Arial"/>
              <a:buNone/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highlight>
                  <a:srgbClr val="FFFF00"/>
                </a:highlight>
              </a:rPr>
              <a:t>NEXT PGB Meeting</a:t>
            </a:r>
            <a:endParaRPr lang="en-US" sz="3100" dirty="0">
              <a:solidFill>
                <a:schemeClr val="tx2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  <a:p>
            <a:pPr marL="457200" marR="0" lvl="0" indent="-3984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lang="en-US" dirty="0">
                <a:solidFill>
                  <a:srgbClr val="334052"/>
                </a:solidFill>
              </a:rPr>
              <a:t>Thursday, 7 November 2024</a:t>
            </a:r>
          </a:p>
          <a:p>
            <a:pPr marL="457200" indent="-398463">
              <a:spcBef>
                <a:spcPts val="600"/>
              </a:spcBef>
              <a:spcAft>
                <a:spcPts val="1200"/>
              </a:spcAft>
            </a:pPr>
            <a:r>
              <a:rPr lang="en-US" dirty="0">
                <a:solidFill>
                  <a:srgbClr val="334052"/>
                </a:solidFill>
              </a:rPr>
              <a:t>Virtual Meeting 2 – 4 PM EDT</a:t>
            </a:r>
          </a:p>
          <a:p>
            <a:pPr marL="857250" lvl="1" indent="-398463">
              <a:spcBef>
                <a:spcPts val="60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Virtual: MS TEAMS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CC7B5F5-2657-43B0-BAC6-A07603F4E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D7FB3E4-ADBD-40EB-A67A-A6BF5E283EBB}"/>
              </a:ext>
            </a:extLst>
          </p:cNvPr>
          <p:cNvSpPr txBox="1">
            <a:spLocks/>
          </p:cNvSpPr>
          <p:nvPr/>
        </p:nvSpPr>
        <p:spPr>
          <a:xfrm>
            <a:off x="6567170" y="1762307"/>
            <a:ext cx="5384800" cy="2658370"/>
          </a:xfrm>
          <a:prstGeom prst="rect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1F497D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CY 2025 Meetings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1540D-2C4F-68A3-1993-2AE920CC69E2}"/>
              </a:ext>
            </a:extLst>
          </p:cNvPr>
          <p:cNvSpPr txBox="1"/>
          <p:nvPr/>
        </p:nvSpPr>
        <p:spPr>
          <a:xfrm>
            <a:off x="5430130" y="5211584"/>
            <a:ext cx="1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Pending Approval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0D083-6EAD-383F-9013-20D4B9808AB7}"/>
              </a:ext>
            </a:extLst>
          </p:cNvPr>
          <p:cNvSpPr txBox="1"/>
          <p:nvPr/>
        </p:nvSpPr>
        <p:spPr>
          <a:xfrm>
            <a:off x="6567170" y="2420778"/>
            <a:ext cx="4609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98463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lang="en-US" sz="2800" dirty="0">
                <a:solidFill>
                  <a:srgbClr val="334052"/>
                </a:solidFill>
              </a:rPr>
              <a:t>See CY 2025 Motion</a:t>
            </a:r>
          </a:p>
        </p:txBody>
      </p:sp>
    </p:spTree>
    <p:extLst>
      <p:ext uri="{BB962C8B-B14F-4D97-AF65-F5344CB8AC3E}">
        <p14:creationId xmlns:p14="http://schemas.microsoft.com/office/powerpoint/2010/main" val="1211352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0FFD-9EB3-4A50-B6B1-C52A749C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business/Discussion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22A92-2AD2-4F18-8FE0-20FEE364B8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1421E0-1AB9-A3C6-A0E9-A01CD315B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538" y="1026372"/>
            <a:ext cx="10832123" cy="480525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PGB Action Items</a:t>
            </a:r>
          </a:p>
          <a:p>
            <a:pPr marL="0" indent="0">
              <a:buNone/>
            </a:pPr>
            <a:endParaRPr lang="en-US" sz="1800" b="1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Sign up for Summit: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hlinkClick r:id="rId3"/>
              </a:rPr>
              <a:t>https://sites.google.com/oasis-open.org/niemopen-training-2025/register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Submit Nominations for NIEMOpen Excellence Awards</a:t>
            </a:r>
          </a:p>
          <a:p>
            <a:pPr lvl="2"/>
            <a:r>
              <a:rPr lang="en-US" sz="18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Instructions</a:t>
            </a:r>
          </a:p>
          <a:p>
            <a:pPr lvl="2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Questions Email: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hlinkClick r:id="rId4"/>
              </a:rPr>
              <a:t>shunda.r.louis.ctr@mail.mil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hlinkClick r:id="rId5"/>
              </a:rPr>
              <a:t>beth.l.smalley.civ@mail.mil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 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Provide input on “how your organization is using NIEM”</a:t>
            </a:r>
          </a:p>
          <a:p>
            <a:pPr lvl="2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Email: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hlinkClick r:id="rId4"/>
              </a:rPr>
              <a:t>shunda.r.louis.ctr@mail.mil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   </a:t>
            </a:r>
            <a:r>
              <a:rPr lang="en-US" sz="1800" dirty="0">
                <a:solidFill>
                  <a:schemeClr val="tx1">
                    <a:lumMod val="50000"/>
                  </a:schemeClr>
                </a:solidFill>
                <a:hlinkClick r:id="rId6"/>
              </a:rPr>
              <a:t>aubrey.l.beach.ctr@mail.mil</a:t>
            </a: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  <a:highlight>
                  <a:srgbClr val="FFFF00"/>
                </a:highlight>
              </a:rPr>
              <a:t>Post your IEPDs/MEPs to repo  </a:t>
            </a:r>
          </a:p>
          <a:p>
            <a:pPr lvl="1"/>
            <a:endParaRPr lang="en-US" sz="1800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1800" dirty="0">
                <a:solidFill>
                  <a:schemeClr val="tx1">
                    <a:lumMod val="50000"/>
                  </a:schemeClr>
                </a:solidFill>
              </a:rPr>
              <a:t>Review/utilize resources</a:t>
            </a:r>
          </a:p>
          <a:p>
            <a:pPr lvl="1"/>
            <a:endParaRPr lang="en-US" sz="1800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160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1562-F1F5-442B-8F73-FF6E49D2B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Autofit/>
          </a:bodyPr>
          <a:lstStyle/>
          <a:p>
            <a:pPr algn="l"/>
            <a:r>
              <a:rPr lang="en-US" sz="3200" dirty="0">
                <a:solidFill>
                  <a:srgbClr val="005170"/>
                </a:solidFill>
              </a:rPr>
              <a:t>R</a:t>
            </a:r>
            <a:r>
              <a:rPr lang="en-US" sz="3200" dirty="0">
                <a:solidFill>
                  <a:srgbClr val="005170"/>
                </a:solidFill>
                <a:latin typeface="+mj-lt"/>
                <a:cs typeface="+mj-cs"/>
              </a:rPr>
              <a:t>esources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4A05DCE5-FBD4-4610-B92F-D26EB5DD1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863" y="3415591"/>
            <a:ext cx="1697314" cy="1271347"/>
          </a:xfrm>
          <a:prstGeom prst="rect">
            <a:avLst/>
          </a:prstGeom>
        </p:spPr>
      </p:pic>
      <p:pic>
        <p:nvPicPr>
          <p:cNvPr id="8" name="Picture 7" descr="A picture containing text, clipar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7665B8B0-1D7A-47B9-94F3-496342FDB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4907" y="416393"/>
            <a:ext cx="2887980" cy="60198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996DC38-0DA8-4334-B95F-9CDFF13214B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712" y="1067582"/>
            <a:ext cx="2462714" cy="732129"/>
          </a:xfrm>
          <a:prstGeom prst="rect">
            <a:avLst/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D1433D25-F6C2-4FC9-B7F1-C8D5A6965B8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8553" y="2732705"/>
            <a:ext cx="1557915" cy="904268"/>
          </a:xfrm>
          <a:prstGeom prst="rect">
            <a:avLst/>
          </a:prstGeom>
        </p:spPr>
      </p:pic>
      <p:pic>
        <p:nvPicPr>
          <p:cNvPr id="11" name="Picture 10">
            <a:hlinkClick r:id="rId10"/>
            <a:extLst>
              <a:ext uri="{FF2B5EF4-FFF2-40B4-BE49-F238E27FC236}">
                <a16:creationId xmlns:a16="http://schemas.microsoft.com/office/drawing/2014/main" id="{45CBCAA3-37AA-4C63-9B4D-414182C8CE2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265" y="4417835"/>
            <a:ext cx="1227272" cy="12272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BFFCB0-414E-42E7-9A18-B01036269398}"/>
              </a:ext>
            </a:extLst>
          </p:cNvPr>
          <p:cNvSpPr txBox="1"/>
          <p:nvPr/>
        </p:nvSpPr>
        <p:spPr>
          <a:xfrm>
            <a:off x="8965712" y="533963"/>
            <a:ext cx="26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Us On Twitter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5F9A9A-A1AB-4479-842E-558B2DC0C0EE}"/>
              </a:ext>
            </a:extLst>
          </p:cNvPr>
          <p:cNvSpPr txBox="1"/>
          <p:nvPr/>
        </p:nvSpPr>
        <p:spPr>
          <a:xfrm>
            <a:off x="9591780" y="930573"/>
            <a:ext cx="204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12"/>
              </a:rPr>
              <a:t>https://twitter.com/NIEMconnects?ref_src=twsrc%5Etfw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D82A97-11A9-4474-8ED5-5E86A4C9D8B3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806" y="951891"/>
            <a:ext cx="730568" cy="635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1B6609-B433-41BB-867E-DF83F10E5DAB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5476" y="1737698"/>
            <a:ext cx="677228" cy="670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C5EDD5-04AA-46CD-88CE-0F28113FAF01}"/>
              </a:ext>
            </a:extLst>
          </p:cNvPr>
          <p:cNvSpPr txBox="1"/>
          <p:nvPr/>
        </p:nvSpPr>
        <p:spPr>
          <a:xfrm>
            <a:off x="9591779" y="1799711"/>
            <a:ext cx="21246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15"/>
              </a:rPr>
              <a:t>https://www.linkedin.com/groups/1903175/profile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3FFF20-3679-4B50-9EA4-98D5A08AB9E5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0298" y="2680842"/>
            <a:ext cx="1007584" cy="5652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8E0AB8-7253-4665-B6D9-F3775DDA49D7}"/>
              </a:ext>
            </a:extLst>
          </p:cNvPr>
          <p:cNvSpPr txBox="1"/>
          <p:nvPr/>
        </p:nvSpPr>
        <p:spPr>
          <a:xfrm>
            <a:off x="9591779" y="2755912"/>
            <a:ext cx="20456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17"/>
              </a:rPr>
              <a:t>https://www.youtube.com/channel/UCg9qV22PXLBjG41hc-EwVrQ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072A9-729C-40B9-93D4-9140E4D446F5}"/>
              </a:ext>
            </a:extLst>
          </p:cNvPr>
          <p:cNvSpPr txBox="1"/>
          <p:nvPr/>
        </p:nvSpPr>
        <p:spPr>
          <a:xfrm>
            <a:off x="6432863" y="1730488"/>
            <a:ext cx="2153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https://www.niem.gov/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https://niemopen.org/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A2F6F-6E59-4D25-A8FB-E0038000A483}"/>
              </a:ext>
            </a:extLst>
          </p:cNvPr>
          <p:cNvSpPr txBox="1"/>
          <p:nvPr/>
        </p:nvSpPr>
        <p:spPr>
          <a:xfrm>
            <a:off x="500707" y="2051575"/>
            <a:ext cx="5296450" cy="4930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kumimoji="0" lang="nl-NL" sz="1600" b="1" i="0" u="sng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Git Repos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nl-NL" sz="16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NIEMOpen</a:t>
            </a:r>
            <a:r>
              <a:rPr kumimoji="0" lang="nl-NL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https://github.com/niemopen/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NTAC TSC 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https://github.com/niemopen/ntac-admin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NBAC TSC 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https://github.com/niemopen/nbac-admin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NMO TSC</a:t>
            </a: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https://github.com/niemopen/nmo-admin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1143000" marR="0" lvl="2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	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NIEMOpen Slack Channel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https://niemopen.slack.com/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Mailing Lists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NIEMOpen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https://lists.oasis-open-projects.org/g/niemopen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PGB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https://lists.oasis-open-projects.org/g/niemopen-pgb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NTAC TSC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https://lists.oasis-open-projects.org/g/niemopen-ntactsc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NBAC TSC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https://lists.oasis-open-projects.org/g/niemopen-nbactsc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NMO TSC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: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https://lists.oasis-open-projects.org/g/niemopen-nmotsc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42424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EF8C16-35AF-49BD-BB77-7350236EEF72}"/>
              </a:ext>
            </a:extLst>
          </p:cNvPr>
          <p:cNvSpPr txBox="1"/>
          <p:nvPr/>
        </p:nvSpPr>
        <p:spPr>
          <a:xfrm>
            <a:off x="197737" y="1191894"/>
            <a:ext cx="5698740" cy="30777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Katherine Escobar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29"/>
              </a:rPr>
              <a:t>katherine.b.escobar.civ@mail.mil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757-203-8631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476029-3B8D-BAF2-7187-5712319FD4DB}"/>
              </a:ext>
            </a:extLst>
          </p:cNvPr>
          <p:cNvSpPr txBox="1"/>
          <p:nvPr/>
        </p:nvSpPr>
        <p:spPr>
          <a:xfrm>
            <a:off x="8835476" y="3648275"/>
            <a:ext cx="20656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IEPD/MEP  REPO</a:t>
            </a:r>
          </a:p>
          <a:p>
            <a:endParaRPr lang="en-US" dirty="0"/>
          </a:p>
          <a:p>
            <a:r>
              <a:rPr lang="en-US" dirty="0">
                <a:hlinkClick r:id="rId30"/>
              </a:rPr>
              <a:t>MEP TOOL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1"/>
              </a:rPr>
              <a:t>CMF TOOL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2"/>
              </a:rPr>
              <a:t>NDR 6.0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3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E3E8DA-ECB5-42C1-972D-C10B1D43F0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B080B12-BF2F-4693-81E4-61D0E83662D2}"/>
              </a:ext>
            </a:extLst>
          </p:cNvPr>
          <p:cNvSpPr txBox="1">
            <a:spLocks/>
          </p:cNvSpPr>
          <p:nvPr/>
        </p:nvSpPr>
        <p:spPr>
          <a:xfrm>
            <a:off x="653142" y="880400"/>
            <a:ext cx="3013693" cy="5346229"/>
          </a:xfrm>
          <a:prstGeom prst="rect">
            <a:avLst/>
          </a:prstGeom>
          <a:ln w="19050">
            <a:solidFill>
              <a:srgbClr val="92D050"/>
            </a:solidFill>
          </a:ln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3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u="sng" dirty="0">
                <a:solidFill>
                  <a:srgbClr val="00B050"/>
                </a:solidFill>
              </a:rPr>
              <a:t>Complete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000" b="1" dirty="0">
                <a:solidFill>
                  <a:srgbClr val="00B050"/>
                </a:solidFill>
              </a:rPr>
              <a:t>NIEM Version 6.0 Project Specification (PS01)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000" b="1" dirty="0">
                <a:solidFill>
                  <a:srgbClr val="00B050"/>
                </a:solidFill>
              </a:rPr>
              <a:t>Implement EIN Presswire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000" b="1" dirty="0">
                <a:solidFill>
                  <a:srgbClr val="00B050"/>
                </a:solidFill>
              </a:rPr>
              <a:t>J6 Complete/contribute MEP tool and host on AWS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000" b="1" dirty="0">
                <a:solidFill>
                  <a:srgbClr val="00B050"/>
                </a:solidFill>
              </a:rPr>
              <a:t>Implement LearnPress LMS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000" b="1" dirty="0">
                <a:solidFill>
                  <a:srgbClr val="00B050"/>
                </a:solidFill>
              </a:rPr>
              <a:t>Complete/IOC MEP Builder Tool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000" b="1" dirty="0">
                <a:solidFill>
                  <a:srgbClr val="00B050"/>
                </a:solidFill>
              </a:rPr>
              <a:t>Complete NIEM API 2.0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000" b="1" dirty="0">
                <a:solidFill>
                  <a:srgbClr val="00B050"/>
                </a:solidFill>
              </a:rPr>
              <a:t>Complete/IOC MEP Builder Tool</a:t>
            </a:r>
          </a:p>
          <a:p>
            <a:pPr marL="0" indent="0">
              <a:buNone/>
            </a:pPr>
            <a:endParaRPr lang="en-US" sz="1000" b="1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000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000" b="1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000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000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000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000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000" dirty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endParaRPr lang="en-US" sz="1000" dirty="0">
              <a:solidFill>
                <a:srgbClr val="00B050"/>
              </a:solidFill>
            </a:endParaRPr>
          </a:p>
          <a:p>
            <a:pPr lvl="1"/>
            <a:endParaRPr lang="en-US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593BF2-80AF-43F3-ADB0-F58CA1BB1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453" y="144341"/>
            <a:ext cx="1896452" cy="565402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D4F453F-79A9-4F3B-848D-A9CFE08EDE94}"/>
              </a:ext>
            </a:extLst>
          </p:cNvPr>
          <p:cNvSpPr txBox="1">
            <a:spLocks/>
          </p:cNvSpPr>
          <p:nvPr/>
        </p:nvSpPr>
        <p:spPr>
          <a:xfrm>
            <a:off x="427383" y="318770"/>
            <a:ext cx="7642429" cy="41148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 cap="all">
                <a:solidFill>
                  <a:srgbClr val="004383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CY 2024 NIEM Open planning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1C2AFD1-54C9-48E5-8872-D7B2C8B17C7F}"/>
              </a:ext>
            </a:extLst>
          </p:cNvPr>
          <p:cNvSpPr txBox="1">
            <a:spLocks/>
          </p:cNvSpPr>
          <p:nvPr/>
        </p:nvSpPr>
        <p:spPr>
          <a:xfrm>
            <a:off x="4491112" y="882404"/>
            <a:ext cx="3209776" cy="5346229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223838" indent="-2238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  <a:defRPr lang="en-US" sz="2800" b="1" i="0" kern="1200" cap="none" baseline="0">
                <a:solidFill>
                  <a:srgbClr val="334052"/>
                </a:solidFill>
                <a:latin typeface="+mn-lt"/>
                <a:ea typeface="+mn-ea"/>
                <a:cs typeface="Arial Narrow" charset="0"/>
              </a:defRPr>
            </a:lvl1pPr>
            <a:lvl2pPr marL="466725" indent="-242888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lang="en-US" sz="2400" b="0" i="0" kern="1200" baseline="0">
                <a:solidFill>
                  <a:srgbClr val="334052"/>
                </a:solidFill>
                <a:latin typeface="+mn-lt"/>
                <a:ea typeface="+mn-ea"/>
                <a:cs typeface="Arial Narrow" charset="0"/>
              </a:defRPr>
            </a:lvl2pPr>
            <a:lvl3pPr marL="690563" indent="-230188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tabLst/>
              <a:defRPr lang="en-US" sz="2000" b="0" i="0" kern="1200" baseline="0">
                <a:solidFill>
                  <a:srgbClr val="334052"/>
                </a:solidFill>
                <a:latin typeface="+mn-lt"/>
                <a:ea typeface="+mn-ea"/>
                <a:cs typeface="Arial Narrow" charset="0"/>
              </a:defRPr>
            </a:lvl3pPr>
            <a:lvl4pPr marL="914400" indent="-230188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/>
              <a:defRPr lang="en-US" sz="1800" b="0" i="0" kern="1200" baseline="0">
                <a:solidFill>
                  <a:srgbClr val="334052"/>
                </a:solidFill>
                <a:latin typeface="+mn-lt"/>
                <a:ea typeface="+mn-ea"/>
                <a:cs typeface="Arial Narrow" charset="0"/>
              </a:defRPr>
            </a:lvl4pPr>
            <a:lvl5pPr marL="1138238" indent="-228600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/>
              <a:defRPr lang="en-US" sz="1800" b="0" i="0" kern="1200" baseline="0">
                <a:solidFill>
                  <a:srgbClr val="334052"/>
                </a:solidFill>
                <a:latin typeface="+mn-lt"/>
                <a:ea typeface="+mn-ea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spcBef>
                <a:spcPct val="20000"/>
              </a:spcBef>
              <a:spcAft>
                <a:spcPts val="450"/>
              </a:spcAft>
              <a:buNone/>
              <a:defRPr/>
            </a:pPr>
            <a:r>
              <a:rPr lang="en-US" sz="1200" u="sng" dirty="0">
                <a:solidFill>
                  <a:schemeClr val="accent1">
                    <a:lumMod val="75000"/>
                  </a:schemeClr>
                </a:solidFill>
                <a:cs typeface="+mn-cs"/>
              </a:rPr>
              <a:t>Planned/ In Progress 2024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Submit NIEM 6.0 NDR as PSD/ PS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Submit NIEM Model Version 6.0 PS02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</a:rPr>
              <a:t>Submit NIEM Model Version 6.0 PS02 as an OS</a:t>
            </a:r>
          </a:p>
          <a:p>
            <a:pPr lvl="1" defTabSz="68580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—"/>
              <a:defRPr/>
            </a:pPr>
            <a:r>
              <a:rPr lang="en-US" sz="1000" b="1" dirty="0">
                <a:solidFill>
                  <a:schemeClr val="accent1">
                    <a:lumMod val="75000"/>
                  </a:schemeClr>
                </a:solidFill>
              </a:rPr>
              <a:t>Solicit 3 statements of use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Transfer Training Equities to NMO TSC Training Repo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Update Training Materials to reflect Model Version 6.0 Updates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Update/integrate LearnPress LMS w/Model Version 6.0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Develop/Complete NIEM Model Version 6.1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Submit NIEM Model Version 6.1 as Open Project Release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Complete transfer of github.io files to NIEMOpen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/>
            </a:pPr>
            <a:r>
              <a:rPr lang="en-US" sz="1000" dirty="0">
                <a:solidFill>
                  <a:schemeClr val="accent1">
                    <a:lumMod val="75000"/>
                  </a:schemeClr>
                </a:solidFill>
              </a:rPr>
              <a:t>Execute 2025 NIEMOpen Reveal</a:t>
            </a:r>
          </a:p>
          <a:p>
            <a:pPr marL="0" indent="0" defTabSz="685800">
              <a:spcBef>
                <a:spcPts val="450"/>
              </a:spcBef>
              <a:spcAft>
                <a:spcPts val="450"/>
              </a:spcAft>
              <a:buNone/>
              <a:defRPr/>
            </a:pPr>
            <a:endParaRPr lang="en-US" sz="1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490B590-4D13-4D79-A301-E93E2947510C}"/>
              </a:ext>
            </a:extLst>
          </p:cNvPr>
          <p:cNvSpPr txBox="1">
            <a:spLocks/>
          </p:cNvSpPr>
          <p:nvPr/>
        </p:nvSpPr>
        <p:spPr>
          <a:xfrm>
            <a:off x="8457098" y="881341"/>
            <a:ext cx="3013693" cy="5345288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txBody>
          <a:bodyPr vert="horz" lIns="68580" tIns="34290" rIns="68580" bIns="34290" rtlCol="0">
            <a:noAutofit/>
          </a:bodyPr>
          <a:lstStyle>
            <a:lvl1pPr marL="223838" indent="-2238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n"/>
              <a:defRPr lang="en-US" sz="2800" b="1" i="0" kern="1200" cap="none" baseline="0">
                <a:solidFill>
                  <a:srgbClr val="334052"/>
                </a:solidFill>
                <a:latin typeface="+mn-lt"/>
                <a:ea typeface="+mn-ea"/>
                <a:cs typeface="Arial Narrow" charset="0"/>
              </a:defRPr>
            </a:lvl1pPr>
            <a:lvl2pPr marL="466725" indent="-242888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lang="en-US" sz="2400" b="0" i="0" kern="1200" baseline="0">
                <a:solidFill>
                  <a:srgbClr val="334052"/>
                </a:solidFill>
                <a:latin typeface="+mn-lt"/>
                <a:ea typeface="+mn-ea"/>
                <a:cs typeface="Arial Narrow" charset="0"/>
              </a:defRPr>
            </a:lvl2pPr>
            <a:lvl3pPr marL="690563" indent="-230188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  <a:tabLst/>
              <a:defRPr lang="en-US" sz="2000" b="0" i="0" kern="1200" baseline="0">
                <a:solidFill>
                  <a:srgbClr val="334052"/>
                </a:solidFill>
                <a:latin typeface="+mn-lt"/>
                <a:ea typeface="+mn-ea"/>
                <a:cs typeface="Arial Narrow" charset="0"/>
              </a:defRPr>
            </a:lvl3pPr>
            <a:lvl4pPr marL="914400" indent="-230188" algn="l" defTabSz="9144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/>
              <a:defRPr lang="en-US" sz="1800" b="0" i="0" kern="1200" baseline="0">
                <a:solidFill>
                  <a:srgbClr val="334052"/>
                </a:solidFill>
                <a:latin typeface="+mn-lt"/>
                <a:ea typeface="+mn-ea"/>
                <a:cs typeface="Arial Narrow" charset="0"/>
              </a:defRPr>
            </a:lvl4pPr>
            <a:lvl5pPr marL="1138238" indent="-228600" algn="l" defTabSz="914400" rtl="0" eaLnBrk="1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/>
              <a:defRPr lang="en-US" sz="1800" b="0" i="0" kern="1200" baseline="0">
                <a:solidFill>
                  <a:srgbClr val="334052"/>
                </a:solidFill>
                <a:latin typeface="+mn-lt"/>
                <a:ea typeface="+mn-ea"/>
                <a:cs typeface="Arial Narrow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spcBef>
                <a:spcPct val="20000"/>
              </a:spcBef>
              <a:spcAft>
                <a:spcPts val="450"/>
              </a:spcAft>
              <a:buNone/>
              <a:defRPr/>
            </a:pPr>
            <a:r>
              <a:rPr lang="en-US" sz="1200" u="sng" dirty="0">
                <a:solidFill>
                  <a:schemeClr val="accent4">
                    <a:lumMod val="75000"/>
                  </a:schemeClr>
                </a:solidFill>
                <a:cs typeface="+mn-cs"/>
              </a:rPr>
              <a:t>Recurring/On-Going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Ø"/>
              <a:defRPr/>
            </a:pPr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</a:rPr>
              <a:t>Identify Potential Sponsors/Conduct Outreach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Ø"/>
              <a:defRPr/>
            </a:pPr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</a:rPr>
              <a:t>Populate OASIS Jira &amp; Confluence Site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Ø"/>
              <a:defRPr/>
            </a:pPr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</a:rPr>
              <a:t>Conduct Monthly Synch w/ OASIS Staff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Ø"/>
              <a:defRPr/>
            </a:pPr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</a:rPr>
              <a:t>Obtain Contributor License Agreements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Ø"/>
              <a:defRPr/>
            </a:pPr>
            <a:r>
              <a:rPr lang="en-US" sz="1000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</a:rPr>
              <a:t>Bi-Weekly synch with 2025 Symposium Planning Team</a:t>
            </a:r>
          </a:p>
          <a:p>
            <a:pPr defTabSz="685800">
              <a:spcBef>
                <a:spcPts val="450"/>
              </a:spcBef>
              <a:spcAft>
                <a:spcPts val="450"/>
              </a:spcAft>
              <a:buFont typeface="Wingdings" panose="05000000000000000000" pitchFamily="2" charset="2"/>
              <a:buChar char="Ø"/>
              <a:defRPr/>
            </a:pPr>
            <a:endParaRPr lang="en-US" sz="1000" b="0" dirty="0">
              <a:latin typeface="Arial" panose="020B0604020202020204"/>
            </a:endParaRPr>
          </a:p>
          <a:p>
            <a:pPr marL="0" indent="0" defTabSz="685800">
              <a:spcBef>
                <a:spcPts val="450"/>
              </a:spcBef>
              <a:spcAft>
                <a:spcPts val="450"/>
              </a:spcAft>
              <a:buNone/>
              <a:defRPr/>
            </a:pPr>
            <a:endParaRPr lang="en-US" sz="1000" dirty="0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28439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D150C-41EF-4BA1-AC5F-0882F30C6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Adjourn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89503-86C2-4EE6-85A7-F1D427C8C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5569819" cy="4777956"/>
          </a:xfrm>
        </p:spPr>
        <p:txBody>
          <a:bodyPr/>
          <a:lstStyle/>
          <a:p>
            <a:endParaRPr lang="en-US" sz="1800" dirty="0"/>
          </a:p>
          <a:p>
            <a:r>
              <a:rPr lang="en-US" sz="1800" b="1" u="sng" dirty="0"/>
              <a:t>Chair</a:t>
            </a:r>
            <a:r>
              <a:rPr lang="en-US" sz="1800" dirty="0"/>
              <a:t>: Do any of the PGB members or our attending guests have any questions?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u="sng" dirty="0"/>
              <a:t>Chair: </a:t>
            </a:r>
            <a:r>
              <a:rPr lang="en-US" sz="1800" dirty="0"/>
              <a:t>Meeting Adjourned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457D9-D164-4BDA-B4AC-8F16259B1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7587C-4A97-477D-8732-64014A854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584" y="3311006"/>
            <a:ext cx="4000650" cy="26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DD1D09-9C40-4EF8-BA4D-DB563D37E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057" y="879894"/>
            <a:ext cx="22193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83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98E77-DCCD-4443-A3C4-B84A102D7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8335"/>
            <a:ext cx="10972800" cy="811358"/>
          </a:xfrm>
        </p:spPr>
        <p:txBody>
          <a:bodyPr/>
          <a:lstStyle/>
          <a:p>
            <a:r>
              <a:rPr lang="en-US" dirty="0"/>
              <a:t>Backups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895841-1DC3-4EDD-AD39-4619C5A29C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781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2F861-6128-CEB9-300F-F8821D59E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CMF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6BE6B-D6A4-AA8E-8039-D1F48B5D6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 command-line developer tool for working with NIEM XSD and CMF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Also provides functionality to API 2.0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Provides round-trip translation between NIEM XSD and CMF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Also generates simplified message schema XSD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Addresses several developer complaints</a:t>
            </a: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alpha-2 version of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CMFTool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1.0 is posted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Not a specification, no PSD process required</a:t>
            </a:r>
          </a:p>
          <a:p>
            <a:pPr lvl="1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Bug reports and change requests are anticipated</a:t>
            </a:r>
          </a:p>
        </p:txBody>
      </p:sp>
    </p:spTree>
    <p:extLst>
      <p:ext uri="{BB962C8B-B14F-4D97-AF65-F5344CB8AC3E}">
        <p14:creationId xmlns:p14="http://schemas.microsoft.com/office/powerpoint/2010/main" val="3198261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DB14CE-2A11-41DF-8ABA-1A4F65EF10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54089" y="1014254"/>
          <a:ext cx="8500163" cy="5127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112">
                  <a:extLst>
                    <a:ext uri="{9D8B030D-6E8A-4147-A177-3AD203B41FA5}">
                      <a16:colId xmlns:a16="http://schemas.microsoft.com/office/drawing/2014/main" val="4004798695"/>
                    </a:ext>
                  </a:extLst>
                </a:gridCol>
                <a:gridCol w="1321659">
                  <a:extLst>
                    <a:ext uri="{9D8B030D-6E8A-4147-A177-3AD203B41FA5}">
                      <a16:colId xmlns:a16="http://schemas.microsoft.com/office/drawing/2014/main" val="667413955"/>
                    </a:ext>
                  </a:extLst>
                </a:gridCol>
                <a:gridCol w="3383232">
                  <a:extLst>
                    <a:ext uri="{9D8B030D-6E8A-4147-A177-3AD203B41FA5}">
                      <a16:colId xmlns:a16="http://schemas.microsoft.com/office/drawing/2014/main" val="687969072"/>
                    </a:ext>
                  </a:extLst>
                </a:gridCol>
                <a:gridCol w="3254160">
                  <a:extLst>
                    <a:ext uri="{9D8B030D-6E8A-4147-A177-3AD203B41FA5}">
                      <a16:colId xmlns:a16="http://schemas.microsoft.com/office/drawing/2014/main" val="49529074"/>
                    </a:ext>
                  </a:extLst>
                </a:gridCol>
              </a:tblGrid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Alpha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Focus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Comments</a:t>
                      </a: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2138989750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Transforms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Convert [CMF or XSD] to [CMF, XSD, OWL, or JSON Schema]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Other output transformation modules should be added later (e.g., spreadsheet, CSVs, lite UML, etc.)</a:t>
                      </a: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81924469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Get model details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Get information about stewards, models, versions, namespaces, properties, types, and facets.  </a:t>
                      </a:r>
                      <a:b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Load NIEM 1.0 – 5.2 data.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Multi-model support for NIEM + IEPDs.</a:t>
                      </a: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722528511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Search models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Search properties and types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Code set searching should be added later.</a:t>
                      </a: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3345382936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Migrate models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Migrate a supported model from one version to any later version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Runs multiple iterations in one call.  Only works for models in the database with migration rules.</a:t>
                      </a: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1174600057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Validate models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u="none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XML validation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for XML, XSD, IEPD catalogs, XML catalogs, CMF files.  NDR validation for XSD.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JSON validation and QA rules for properties and types should be added later. Reports in JSON and CSV.</a:t>
                      </a: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4076756002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90601" marR="9060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Infrastructure and updates</a:t>
                      </a:r>
                    </a:p>
                  </a:txBody>
                  <a:tcPr marL="90601" marR="9060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Upgrade CMF tool.  Fix bugs.  Update testing suites and infrastructure.  Add UI for migration and validation.</a:t>
                      </a:r>
                    </a:p>
                  </a:txBody>
                  <a:tcPr marL="90601" marR="9060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Also adds better handling for structural updates to production db.  Publish code and SQL.</a:t>
                      </a:r>
                    </a:p>
                  </a:txBody>
                  <a:tcPr marL="90601" marR="9060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912434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Browse UI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Browse details about NIEM and other models.  Load NIEM 6.0 data, plus additional fields.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 support for type unions, local terminology, legacy fields, and starred components.</a:t>
                      </a: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973260046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Search UI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Search properties, types, and codes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2823762492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Subsets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Build subsets in UI.  Add SSGT wantlist to CMF transform.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New transform supports migrating users away from SSGT without losing their previous work.</a:t>
                      </a: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3000672806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updates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Low-level functions to update the model.  Add support for user permissions.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Allows other users to create models and make incremental changes.</a:t>
                      </a: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3488856728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mgt artifacts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Load change request spreadsheets and update model.  Add CMF to spreadsheet, CSV, and stats transforms.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NIEM 6.1 and future version support.  Allows bulk changes via CR spreadsheet.</a:t>
                      </a: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335716479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BB7ABD2-BEED-4996-8A0C-0CEFEB66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200726"/>
            <a:ext cx="5705808" cy="1014761"/>
          </a:xfrm>
        </p:spPr>
        <p:txBody>
          <a:bodyPr/>
          <a:lstStyle/>
          <a:p>
            <a:r>
              <a:rPr lang="en-US" dirty="0"/>
              <a:t>NIEM API and Toolbox Update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B7C66E-7A1D-4519-96A8-6F61A9CE6B10}"/>
              </a:ext>
            </a:extLst>
          </p:cNvPr>
          <p:cNvSpPr/>
          <p:nvPr/>
        </p:nvSpPr>
        <p:spPr>
          <a:xfrm>
            <a:off x="4589671" y="6270875"/>
            <a:ext cx="954537" cy="3450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Done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2DD837-FFCB-40CA-B712-DE09B274E896}"/>
              </a:ext>
            </a:extLst>
          </p:cNvPr>
          <p:cNvSpPr/>
          <p:nvPr/>
        </p:nvSpPr>
        <p:spPr>
          <a:xfrm>
            <a:off x="5704171" y="6270875"/>
            <a:ext cx="954537" cy="3450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progress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EFAF42-A90D-4263-B8EC-3621DA1E9CB6}"/>
              </a:ext>
            </a:extLst>
          </p:cNvPr>
          <p:cNvSpPr/>
          <p:nvPr/>
        </p:nvSpPr>
        <p:spPr>
          <a:xfrm>
            <a:off x="6818671" y="6270875"/>
            <a:ext cx="954537" cy="3450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 Do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271E7-70F4-4101-A7C2-A850AA1F48F8}"/>
              </a:ext>
            </a:extLst>
          </p:cNvPr>
          <p:cNvSpPr txBox="1"/>
          <p:nvPr/>
        </p:nvSpPr>
        <p:spPr>
          <a:xfrm>
            <a:off x="1809751" y="6294775"/>
            <a:ext cx="180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C557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Feb 12, 2024</a:t>
            </a:r>
          </a:p>
        </p:txBody>
      </p:sp>
    </p:spTree>
    <p:extLst>
      <p:ext uri="{BB962C8B-B14F-4D97-AF65-F5344CB8AC3E}">
        <p14:creationId xmlns:p14="http://schemas.microsoft.com/office/powerpoint/2010/main" val="3315173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DB14CE-2A11-41DF-8ABA-1A4F65EF10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09751" y="1088145"/>
          <a:ext cx="8519347" cy="4700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514">
                  <a:extLst>
                    <a:ext uri="{9D8B030D-6E8A-4147-A177-3AD203B41FA5}">
                      <a16:colId xmlns:a16="http://schemas.microsoft.com/office/drawing/2014/main" val="4004798695"/>
                    </a:ext>
                  </a:extLst>
                </a:gridCol>
                <a:gridCol w="1535735">
                  <a:extLst>
                    <a:ext uri="{9D8B030D-6E8A-4147-A177-3AD203B41FA5}">
                      <a16:colId xmlns:a16="http://schemas.microsoft.com/office/drawing/2014/main" val="667413955"/>
                    </a:ext>
                  </a:extLst>
                </a:gridCol>
                <a:gridCol w="1059683">
                  <a:extLst>
                    <a:ext uri="{9D8B030D-6E8A-4147-A177-3AD203B41FA5}">
                      <a16:colId xmlns:a16="http://schemas.microsoft.com/office/drawing/2014/main" val="2994563695"/>
                    </a:ext>
                  </a:extLst>
                </a:gridCol>
                <a:gridCol w="1059683">
                  <a:extLst>
                    <a:ext uri="{9D8B030D-6E8A-4147-A177-3AD203B41FA5}">
                      <a16:colId xmlns:a16="http://schemas.microsoft.com/office/drawing/2014/main" val="1068039738"/>
                    </a:ext>
                  </a:extLst>
                </a:gridCol>
                <a:gridCol w="1059683">
                  <a:extLst>
                    <a:ext uri="{9D8B030D-6E8A-4147-A177-3AD203B41FA5}">
                      <a16:colId xmlns:a16="http://schemas.microsoft.com/office/drawing/2014/main" val="1516549752"/>
                    </a:ext>
                  </a:extLst>
                </a:gridCol>
                <a:gridCol w="1059683">
                  <a:extLst>
                    <a:ext uri="{9D8B030D-6E8A-4147-A177-3AD203B41FA5}">
                      <a16:colId xmlns:a16="http://schemas.microsoft.com/office/drawing/2014/main" val="2943305825"/>
                    </a:ext>
                  </a:extLst>
                </a:gridCol>
                <a:gridCol w="1059683">
                  <a:extLst>
                    <a:ext uri="{9D8B030D-6E8A-4147-A177-3AD203B41FA5}">
                      <a16:colId xmlns:a16="http://schemas.microsoft.com/office/drawing/2014/main" val="2999737617"/>
                    </a:ext>
                  </a:extLst>
                </a:gridCol>
                <a:gridCol w="1059683">
                  <a:extLst>
                    <a:ext uri="{9D8B030D-6E8A-4147-A177-3AD203B41FA5}">
                      <a16:colId xmlns:a16="http://schemas.microsoft.com/office/drawing/2014/main" val="49529074"/>
                    </a:ext>
                  </a:extLst>
                </a:gridCol>
              </a:tblGrid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Alpha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Focus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MEP Builder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SSGT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Migration Tool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ConTesA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Movement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mgt</a:t>
                      </a: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2138989750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Transforms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* XSD transform bug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NIEM model to XSD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81924469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Get model details 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(API)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528511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Search models 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(API)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382936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Migrate models 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(API)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00057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Validate models </a:t>
                      </a:r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(API)</a:t>
                      </a:r>
                      <a:endParaRPr lang="en-US" sz="11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kern="12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rgbClr val="CED1D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4076756002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90601" marR="9060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Infrastructure and updates</a:t>
                      </a:r>
                    </a:p>
                  </a:txBody>
                  <a:tcPr marL="90601" marR="9060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* Fix XSD transform bug</a:t>
                      </a:r>
                    </a:p>
                  </a:txBody>
                  <a:tcPr marL="90601" marR="9060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 UI to Toolbox</a:t>
                      </a:r>
                    </a:p>
                  </a:txBody>
                  <a:tcPr marL="90601" marR="9060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Add UI to Toolbox</a:t>
                      </a:r>
                    </a:p>
                  </a:txBody>
                  <a:tcPr marL="90601" marR="9060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rgbClr val="E8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912434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Browse UI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260046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Search UI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762492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Subsets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extLst>
                  <a:ext uri="{0D108BD9-81ED-4DB2-BD59-A6C34878D82A}">
                    <a16:rowId xmlns:a16="http://schemas.microsoft.com/office/drawing/2014/main" val="3000672806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updates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Update NIEM model data; add migration rules.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856728"/>
                  </a:ext>
                </a:extLst>
              </a:tr>
              <a:tr h="37323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 mgt artifacts</a:t>
                      </a: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endParaRPr lang="en-US" sz="800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0601" marR="90601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Load change requests. Generate version artifacts.</a:t>
                      </a:r>
                    </a:p>
                  </a:txBody>
                  <a:tcPr marL="90601" marR="90601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164792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BB7ABD2-BEED-4996-8A0C-0CEFEB660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200726"/>
            <a:ext cx="8519346" cy="1014761"/>
          </a:xfrm>
        </p:spPr>
        <p:txBody>
          <a:bodyPr>
            <a:normAutofit/>
          </a:bodyPr>
          <a:lstStyle/>
          <a:p>
            <a:r>
              <a:rPr lang="en-US" sz="2400" dirty="0"/>
              <a:t>Support for MEP Builder and to replace legacy tools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B7C66E-7A1D-4519-96A8-6F61A9CE6B10}"/>
              </a:ext>
            </a:extLst>
          </p:cNvPr>
          <p:cNvSpPr/>
          <p:nvPr/>
        </p:nvSpPr>
        <p:spPr>
          <a:xfrm>
            <a:off x="4589671" y="6270875"/>
            <a:ext cx="954537" cy="3450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Done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E2DD837-FFCB-40CA-B712-DE09B274E896}"/>
              </a:ext>
            </a:extLst>
          </p:cNvPr>
          <p:cNvSpPr/>
          <p:nvPr/>
        </p:nvSpPr>
        <p:spPr>
          <a:xfrm>
            <a:off x="5704171" y="6270875"/>
            <a:ext cx="954537" cy="3450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progress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0EFAF42-A90D-4263-B8EC-3621DA1E9CB6}"/>
              </a:ext>
            </a:extLst>
          </p:cNvPr>
          <p:cNvSpPr/>
          <p:nvPr/>
        </p:nvSpPr>
        <p:spPr>
          <a:xfrm>
            <a:off x="6818671" y="6270875"/>
            <a:ext cx="954537" cy="3450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420262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2338FC0-782A-4745-84A5-54BF5D06DD3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45095" y="1280680"/>
          <a:ext cx="8572500" cy="233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844">
                  <a:extLst>
                    <a:ext uri="{9D8B030D-6E8A-4147-A177-3AD203B41FA5}">
                      <a16:colId xmlns:a16="http://schemas.microsoft.com/office/drawing/2014/main" val="1117764868"/>
                    </a:ext>
                  </a:extLst>
                </a:gridCol>
                <a:gridCol w="2813539">
                  <a:extLst>
                    <a:ext uri="{9D8B030D-6E8A-4147-A177-3AD203B41FA5}">
                      <a16:colId xmlns:a16="http://schemas.microsoft.com/office/drawing/2014/main" val="2499530673"/>
                    </a:ext>
                  </a:extLst>
                </a:gridCol>
                <a:gridCol w="3295117">
                  <a:extLst>
                    <a:ext uri="{9D8B030D-6E8A-4147-A177-3AD203B41FA5}">
                      <a16:colId xmlns:a16="http://schemas.microsoft.com/office/drawing/2014/main" val="1519357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693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NIEM Toolbox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2"/>
                        </a:rPr>
                        <a:t>https://niemopen.github.io/niem-toolbox/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Will be available at the end of the current alpha.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25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NIEMOpen Tool Issue Tracker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3"/>
                        </a:rPr>
                        <a:t>https://github.com/orgs/niemopen/projects/4/views/2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Kanban board for NIEM API and NIEM Toolbox.  Click tabs for other groupings and views of the data.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80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NIEM API 2.0 code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4"/>
                        </a:rPr>
                        <a:t>https://github.com/niemopen/niem-api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Code to be posted at the end of the current alpha.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077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NIEM Toolbox code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5"/>
                        </a:rPr>
                        <a:t>https://github.com/niemopen/niem-toolbox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Code to be posted at the end of the current alpha.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08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NIEM data for the new backend PostgreSQL database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hlinkClick r:id="rId6"/>
                        </a:rPr>
                        <a:t>https://github.com/niemopen/niem-api-db</a:t>
                      </a:r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SQL files with NIEM 1.0 – 5.2 data to be posted at the end of the current alpha.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60861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E484EE64-80B2-49F3-8965-65040CEA3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988308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F867-FD01-BE16-52CF-2DA7C5A7D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81" y="383024"/>
            <a:ext cx="3919904" cy="811358"/>
          </a:xfrm>
        </p:spPr>
        <p:txBody>
          <a:bodyPr/>
          <a:lstStyle/>
          <a:p>
            <a:r>
              <a:rPr lang="en-US" dirty="0"/>
              <a:t>NIEMOpen Reveal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010C-F6B6-DA58-0FC9-6710EE744E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Picture 4" descr="A picture containing text, outdoor, building, sky&#10;&#10;Description automatically generated">
            <a:extLst>
              <a:ext uri="{FF2B5EF4-FFF2-40B4-BE49-F238E27FC236}">
                <a16:creationId xmlns:a16="http://schemas.microsoft.com/office/drawing/2014/main" id="{A5A9D414-F9DB-3521-820D-10ED6EF5A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1" y="1401176"/>
            <a:ext cx="3656493" cy="2337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98492-C433-4FC3-81F7-94AE28EB3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451" y="1401176"/>
            <a:ext cx="3358303" cy="2355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2B1EB7-73C7-EA52-D2B4-674075A3A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4638712" y="3993314"/>
            <a:ext cx="2192574" cy="2192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D1B92B-D0E5-0C22-A44E-26C22C72FA6A}"/>
              </a:ext>
            </a:extLst>
          </p:cNvPr>
          <p:cNvSpPr txBox="1"/>
          <p:nvPr/>
        </p:nvSpPr>
        <p:spPr>
          <a:xfrm>
            <a:off x="199292" y="4350937"/>
            <a:ext cx="37458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Located in:</a:t>
            </a: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b="0" i="0" u="sng" dirty="0">
                <a:solidFill>
                  <a:srgbClr val="1F1F1F"/>
                </a:solidFill>
                <a:effectLst/>
                <a:latin typeface="Roboto" panose="02000000000000000000" pitchFamily="2" charset="0"/>
                <a:hlinkClick r:id="rId5"/>
              </a:rPr>
              <a:t>National Press Building</a:t>
            </a:r>
            <a:endParaRPr lang="en-US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1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hlinkClick r:id="rId6"/>
              </a:rPr>
              <a:t>Address</a:t>
            </a:r>
            <a:r>
              <a:rPr lang="en-US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529 14th St NW, Washington, DC 20045</a:t>
            </a:r>
          </a:p>
          <a:p>
            <a:pPr algn="l"/>
            <a:r>
              <a:rPr lang="en-US" b="1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hlinkClick r:id="rId7"/>
              </a:rPr>
              <a:t>Founded</a:t>
            </a:r>
            <a:r>
              <a:rPr lang="en-US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March 29, 1908</a:t>
            </a:r>
          </a:p>
          <a:p>
            <a:pPr algn="l"/>
            <a:r>
              <a:rPr lang="en-US" b="1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hlinkClick r:id="rId8"/>
              </a:rPr>
              <a:t>Phone</a:t>
            </a:r>
            <a:r>
              <a:rPr lang="en-US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: </a:t>
            </a:r>
            <a:r>
              <a:rPr lang="en-US" b="0" i="0" u="none" strike="noStrike" dirty="0">
                <a:solidFill>
                  <a:srgbClr val="1F1F1F"/>
                </a:solidFill>
                <a:effectLst/>
                <a:latin typeface="Roboto" panose="02000000000000000000" pitchFamily="2" charset="0"/>
                <a:hlinkClick r:id="rId9"/>
              </a:rPr>
              <a:t>(202) 662-7500</a:t>
            </a:r>
            <a:endParaRPr lang="en-US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41A6C8-0A68-F6A5-045D-2766011629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4823" y="1401176"/>
            <a:ext cx="4290646" cy="35169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BDDF688-FDC2-8C5B-8242-37D6762AB135}"/>
              </a:ext>
            </a:extLst>
          </p:cNvPr>
          <p:cNvSpPr txBox="1"/>
          <p:nvPr/>
        </p:nvSpPr>
        <p:spPr>
          <a:xfrm>
            <a:off x="235855" y="3814456"/>
            <a:ext cx="3568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1"/>
              </a:rPr>
              <a:t>Homepage | National Press Club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B67A2-6BCB-96AA-A807-5C334491E48D}"/>
              </a:ext>
            </a:extLst>
          </p:cNvPr>
          <p:cNvSpPr txBox="1"/>
          <p:nvPr/>
        </p:nvSpPr>
        <p:spPr>
          <a:xfrm>
            <a:off x="5612602" y="271052"/>
            <a:ext cx="42906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https://sites.google.com/oasis-open.org/niemopen-training-2025/home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78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E6BE-449B-448E-B631-B89ACB6A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 item - PGB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5EF974-6267-319D-ECD3-9E999FB4E2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64589" y="1206500"/>
            <a:ext cx="10972800" cy="4445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PGB Members register for Summit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3"/>
              </a:rPr>
              <a:t>https://sites.google.com/oasis-open.org/niemopen-training-2025/register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Request comp code from Steve Sullivan to comp registration fee -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4"/>
              </a:rPr>
              <a:t>stephen.m.sullivan14.ctr@mail.mil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PGB Members’ Panel Discussion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Hosted by Maria Cardiellos -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hlinkClick r:id="rId5"/>
              </a:rPr>
              <a:t>maria.cardiellos@ijis.org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2"/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Plenary, ballroom, 3 – 3:45, Wednesday 19 Feb</a:t>
            </a:r>
          </a:p>
          <a:p>
            <a:pPr lvl="2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92BE6-8198-4F55-A0FC-2486D0E2C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64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67C8-9638-C317-2D69-661FFCE7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Summit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B5C9-A5E6-4C8F-48D3-8E01820923C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87D85-EFB6-2807-9EAB-B140A5D1D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53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E6BE-449B-448E-B631-B89ACB6A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92BE6-8198-4F55-A0FC-2486D0E2C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7D492BD4-7451-4228-8B09-50F22656E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84" y="1694895"/>
            <a:ext cx="3468210" cy="346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4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E6BE-449B-448E-B631-B89ACB6A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PGB Topics for Consideration &amp; Vote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52E24-7A9E-4302-B0A3-9293553284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843163"/>
            <a:ext cx="10400271" cy="51716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buNone/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3600" b="1" u="sng" dirty="0">
                <a:solidFill>
                  <a:schemeClr val="tx1">
                    <a:lumMod val="50000"/>
                  </a:schemeClr>
                </a:solidFill>
              </a:rPr>
              <a:t>Motions</a:t>
            </a:r>
          </a:p>
          <a:p>
            <a:pPr marL="914400" lvl="1" indent="-457200">
              <a:buClr>
                <a:srgbClr val="1F497D"/>
              </a:buClr>
              <a:buFont typeface="+mj-lt"/>
              <a:buAutoNum type="arabicPeriod"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914400" lvl="1" indent="-457200">
              <a:buClr>
                <a:srgbClr val="1F497D"/>
              </a:buClr>
              <a:buFont typeface="+mj-lt"/>
              <a:buAutoNum type="arabicPeriod"/>
              <a:defRPr/>
            </a:pPr>
            <a:r>
              <a:rPr lang="en-US" sz="36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CY 2025 PGB Meeting Dates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None/>
              <a:tabLst/>
              <a:defRPr/>
            </a:pPr>
            <a:endParaRPr lang="en-US" sz="3700" dirty="0">
              <a:solidFill>
                <a:srgbClr val="EEECE1">
                  <a:lumMod val="10000"/>
                </a:srgbClr>
              </a:solidFill>
              <a:latin typeface="Arial"/>
            </a:endParaRPr>
          </a:p>
          <a:p>
            <a:pPr marL="0" lvl="1" indent="0">
              <a:buNone/>
              <a:defRPr/>
            </a:pPr>
            <a:r>
              <a:rPr lang="en-US" sz="3800" b="1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3800" b="1" u="sng" dirty="0">
                <a:solidFill>
                  <a:schemeClr val="tx1">
                    <a:lumMod val="50000"/>
                  </a:schemeClr>
                </a:solidFill>
              </a:rPr>
              <a:t>Updates</a:t>
            </a: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lvl="1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NTAC TSC</a:t>
            </a:r>
          </a:p>
          <a:p>
            <a:pPr lvl="1"/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NABC TSC </a:t>
            </a:r>
          </a:p>
          <a:p>
            <a:pPr lvl="1"/>
            <a:r>
              <a:rPr lang="en-US" sz="3400" dirty="0">
                <a:solidFill>
                  <a:schemeClr val="tx1">
                    <a:lumMod val="50000"/>
                  </a:schemeClr>
                </a:solidFill>
              </a:rPr>
              <a:t>NMO TSC</a:t>
            </a:r>
            <a:endParaRPr lang="en-US" sz="3600" dirty="0">
              <a:solidFill>
                <a:schemeClr val="tx1">
                  <a:lumMod val="50000"/>
                </a:schemeClr>
              </a:solidFill>
            </a:endParaRPr>
          </a:p>
          <a:p>
            <a:pPr marL="914400" lvl="2" indent="0">
              <a:buNone/>
            </a:pPr>
            <a:endParaRPr lang="en-US" sz="3400" dirty="0">
              <a:solidFill>
                <a:schemeClr val="tx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92BE6-8198-4F55-A0FC-2486D0E2C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86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2E4D-37A5-4D6A-9478-96057393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0701"/>
            <a:ext cx="10972800" cy="1083170"/>
          </a:xfrm>
        </p:spPr>
        <p:txBody>
          <a:bodyPr>
            <a:normAutofit/>
          </a:bodyPr>
          <a:lstStyle/>
          <a:p>
            <a:r>
              <a:rPr lang="en-US" dirty="0"/>
              <a:t>Motion to Approve CY 2024 (Q2, 3, &amp; 4) PGB Meeting 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F9F86-FA15-41A5-B9B9-43428562A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E064F-7427-4BCA-9E66-CC500B588838}"/>
              </a:ext>
            </a:extLst>
          </p:cNvPr>
          <p:cNvSpPr txBox="1">
            <a:spLocks/>
          </p:cNvSpPr>
          <p:nvPr/>
        </p:nvSpPr>
        <p:spPr>
          <a:xfrm flipH="1">
            <a:off x="318316" y="1323871"/>
            <a:ext cx="5329187" cy="235756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proposal to approve CY 2025 Q 1, </a:t>
            </a:r>
            <a:r>
              <a:rPr lang="en-US" sz="16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2, 3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&amp; 4 PGB Meeting Dates was submitted as a readahead to PGB Voting Members.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Maker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(NMO-Beth Smalley)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motion that the following PGB Meeting Dates be accepted for CY 2024: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3405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28575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1D2442-F680-4AF9-9E89-4D5698655E18}"/>
              </a:ext>
            </a:extLst>
          </p:cNvPr>
          <p:cNvCxnSpPr>
            <a:cxnSpLocks/>
          </p:cNvCxnSpPr>
          <p:nvPr/>
        </p:nvCxnSpPr>
        <p:spPr>
          <a:xfrm>
            <a:off x="5883007" y="1052059"/>
            <a:ext cx="84656" cy="5047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24B51F-2EFD-EFCF-C824-094AEBC00EFB}"/>
              </a:ext>
            </a:extLst>
          </p:cNvPr>
          <p:cNvSpPr txBox="1"/>
          <p:nvPr/>
        </p:nvSpPr>
        <p:spPr>
          <a:xfrm flipH="1">
            <a:off x="6224339" y="1323871"/>
            <a:ext cx="5566118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SECOND?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(Debate) Do any of the members have comments on the proposal?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Conducts a Simple Majority Vote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Announces Vote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97E47-D76A-90B7-38AB-B5E99026C484}"/>
              </a:ext>
            </a:extLst>
          </p:cNvPr>
          <p:cNvGrpSpPr/>
          <p:nvPr/>
        </p:nvGrpSpPr>
        <p:grpSpPr>
          <a:xfrm>
            <a:off x="8801355" y="2826936"/>
            <a:ext cx="3197160" cy="1498198"/>
            <a:chOff x="7368753" y="1052059"/>
            <a:chExt cx="3156574" cy="18486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1C890A-65A7-46B8-049E-3D7EF459C873}"/>
                </a:ext>
              </a:extLst>
            </p:cNvPr>
            <p:cNvSpPr txBox="1"/>
            <p:nvPr/>
          </p:nvSpPr>
          <p:spPr>
            <a:xfrm>
              <a:off x="7368753" y="1052059"/>
              <a:ext cx="3156574" cy="18486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C35E7-61D6-3C9A-4323-EA0F8031E774}"/>
                </a:ext>
              </a:extLst>
            </p:cNvPr>
            <p:cNvSpPr txBox="1"/>
            <p:nvPr/>
          </p:nvSpPr>
          <p:spPr>
            <a:xfrm flipH="1">
              <a:off x="7518857" y="1052059"/>
              <a:ext cx="129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Resolution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ABB0D7-E39D-5D70-F9FC-0CAF0D518D9D}"/>
                </a:ext>
              </a:extLst>
            </p:cNvPr>
            <p:cNvSpPr/>
            <p:nvPr/>
          </p:nvSpPr>
          <p:spPr bwMode="auto">
            <a:xfrm>
              <a:off x="7633293" y="1493957"/>
              <a:ext cx="311285" cy="26634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E045C8-45B9-1FCE-C4B7-F09308D91547}"/>
                </a:ext>
              </a:extLst>
            </p:cNvPr>
            <p:cNvSpPr/>
            <p:nvPr/>
          </p:nvSpPr>
          <p:spPr bwMode="auto">
            <a:xfrm>
              <a:off x="7633293" y="1937601"/>
              <a:ext cx="311285" cy="266340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F7F649-1F8C-ABE0-2F0E-0590077DAD53}"/>
                </a:ext>
              </a:extLst>
            </p:cNvPr>
            <p:cNvSpPr/>
            <p:nvPr/>
          </p:nvSpPr>
          <p:spPr bwMode="auto">
            <a:xfrm>
              <a:off x="7633292" y="2469669"/>
              <a:ext cx="311285" cy="26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B2D0E-A323-5CA6-F67E-C33654F22624}"/>
                </a:ext>
              </a:extLst>
            </p:cNvPr>
            <p:cNvSpPr txBox="1"/>
            <p:nvPr/>
          </p:nvSpPr>
          <p:spPr>
            <a:xfrm>
              <a:off x="8054502" y="1435311"/>
              <a:ext cx="1050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122D93-09F7-EFA4-C4FB-B3065DD1BBBD}"/>
                </a:ext>
              </a:extLst>
            </p:cNvPr>
            <p:cNvSpPr txBox="1"/>
            <p:nvPr/>
          </p:nvSpPr>
          <p:spPr>
            <a:xfrm>
              <a:off x="8054502" y="1879388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 w/Comment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89E0CC-F75F-5D8A-7AA5-7816F8B68EFD}"/>
                </a:ext>
              </a:extLst>
            </p:cNvPr>
            <p:cNvSpPr txBox="1"/>
            <p:nvPr/>
          </p:nvSpPr>
          <p:spPr>
            <a:xfrm>
              <a:off x="8054502" y="2437982"/>
              <a:ext cx="147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Table/Reject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513C3-23B7-F93D-77CC-028F52B29C77}"/>
                </a:ext>
              </a:extLst>
            </p:cNvPr>
            <p:cNvSpPr txBox="1"/>
            <p:nvPr/>
          </p:nvSpPr>
          <p:spPr>
            <a:xfrm>
              <a:off x="7608272" y="1372393"/>
              <a:ext cx="361323" cy="645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FAF594E5-480F-C9F5-6AE3-2E440816A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933018"/>
              </p:ext>
            </p:extLst>
          </p:nvPr>
        </p:nvGraphicFramePr>
        <p:xfrm>
          <a:off x="391237" y="3563591"/>
          <a:ext cx="518334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836">
                  <a:extLst>
                    <a:ext uri="{9D8B030D-6E8A-4147-A177-3AD203B41FA5}">
                      <a16:colId xmlns:a16="http://schemas.microsoft.com/office/drawing/2014/main" val="4128013111"/>
                    </a:ext>
                  </a:extLst>
                </a:gridCol>
                <a:gridCol w="1295836">
                  <a:extLst>
                    <a:ext uri="{9D8B030D-6E8A-4147-A177-3AD203B41FA5}">
                      <a16:colId xmlns:a16="http://schemas.microsoft.com/office/drawing/2014/main" val="1833137990"/>
                    </a:ext>
                  </a:extLst>
                </a:gridCol>
                <a:gridCol w="1295836">
                  <a:extLst>
                    <a:ext uri="{9D8B030D-6E8A-4147-A177-3AD203B41FA5}">
                      <a16:colId xmlns:a16="http://schemas.microsoft.com/office/drawing/2014/main" val="3272687838"/>
                    </a:ext>
                  </a:extLst>
                </a:gridCol>
                <a:gridCol w="1295836">
                  <a:extLst>
                    <a:ext uri="{9D8B030D-6E8A-4147-A177-3AD203B41FA5}">
                      <a16:colId xmlns:a16="http://schemas.microsoft.com/office/drawing/2014/main" val="3928461000"/>
                    </a:ext>
                  </a:extLst>
                </a:gridCol>
              </a:tblGrid>
              <a:tr h="331953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 2025 Meeting Dates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913429"/>
                  </a:ext>
                </a:extLst>
              </a:tr>
              <a:tr h="331953">
                <a:tc>
                  <a:txBody>
                    <a:bodyPr/>
                    <a:lstStyle/>
                    <a:p>
                      <a:r>
                        <a:rPr lang="en-US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– 4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987802"/>
                  </a:ext>
                </a:extLst>
              </a:tr>
              <a:tr h="331953">
                <a:tc>
                  <a:txBody>
                    <a:bodyPr/>
                    <a:lstStyle/>
                    <a:p>
                      <a:r>
                        <a:rPr lang="en-US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APR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– 4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946772"/>
                  </a:ext>
                </a:extLst>
              </a:tr>
              <a:tr h="331953">
                <a:tc>
                  <a:txBody>
                    <a:bodyPr/>
                    <a:lstStyle/>
                    <a:p>
                      <a:r>
                        <a:rPr lang="en-US" dirty="0"/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 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– 4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56421"/>
                  </a:ext>
                </a:extLst>
              </a:tr>
              <a:tr h="331953">
                <a:tc>
                  <a:txBody>
                    <a:bodyPr/>
                    <a:lstStyle/>
                    <a:p>
                      <a:r>
                        <a:rPr lang="en-US" dirty="0"/>
                        <a:t>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OCT 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 – 4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EDT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14454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2C50D25-853E-037B-139D-1BF08AAA3F3C}"/>
              </a:ext>
            </a:extLst>
          </p:cNvPr>
          <p:cNvSpPr txBox="1"/>
          <p:nvPr/>
        </p:nvSpPr>
        <p:spPr>
          <a:xfrm>
            <a:off x="7437326" y="3015323"/>
            <a:ext cx="52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9367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9E30F-225C-46E6-A8EE-B133EFB5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NTAC TSC Update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4C6D10-6B4F-481B-802A-021B9A1ACA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040022"/>
            <a:ext cx="11079192" cy="3320963"/>
          </a:xfrm>
        </p:spPr>
        <p:txBody>
          <a:bodyPr>
            <a:normAutofit lnSpcReduction="10000"/>
          </a:bodyPr>
          <a:lstStyle/>
          <a:p>
            <a:pPr marL="0" indent="0" algn="l" fontAlgn="base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Links:</a:t>
            </a:r>
          </a:p>
          <a:p>
            <a:pPr marL="742950" lvl="2" indent="-342900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Common Model Format (CMF) </a:t>
            </a:r>
          </a:p>
          <a:p>
            <a:pPr marL="1200150" lvl="3" indent="-342900">
              <a:lnSpc>
                <a:spcPct val="90000"/>
              </a:lnSpc>
              <a:defRPr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https://github.com/niemopen/common-model-format</a:t>
            </a: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2" indent="-342900">
              <a:lnSpc>
                <a:spcPct val="90000"/>
              </a:lnSpc>
              <a:defRPr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CMF Tool DEMO  – Dr. Renner</a:t>
            </a:r>
          </a:p>
          <a:p>
            <a:pPr marL="1200150" lvl="3" indent="-342900">
              <a:lnSpc>
                <a:spcPct val="90000"/>
              </a:lnSpc>
              <a:defRPr/>
            </a:pPr>
            <a:r>
              <a:rPr lang="en-US" sz="2200" b="0" i="0" dirty="0">
                <a:solidFill>
                  <a:srgbClr val="242424"/>
                </a:solidFill>
                <a:effectLst/>
                <a:hlinkClick r:id="rId4"/>
              </a:rPr>
              <a:t>https://github.com/niemopen/cmftool</a:t>
            </a:r>
            <a:endParaRPr lang="en-US" sz="2200" b="0" i="0" dirty="0">
              <a:solidFill>
                <a:srgbClr val="242424"/>
              </a:solidFill>
              <a:effectLst/>
            </a:endParaRPr>
          </a:p>
          <a:p>
            <a:pPr marL="857250" lvl="3" indent="0">
              <a:lnSpc>
                <a:spcPct val="90000"/>
              </a:lnSpc>
              <a:buNone/>
              <a:defRPr/>
            </a:pPr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  <a:p>
            <a:pPr marL="0" lvl="1" indent="0">
              <a:lnSpc>
                <a:spcPct val="90000"/>
              </a:lnSpc>
              <a:buNone/>
              <a:defRPr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Discussion:</a:t>
            </a:r>
          </a:p>
          <a:p>
            <a:pPr marL="742950" lvl="2" indent="-342900">
              <a:lnSpc>
                <a:spcPct val="90000"/>
              </a:lnSpc>
              <a:defRPr/>
            </a:pPr>
            <a:r>
              <a:rPr lang="en-US" sz="2600" dirty="0">
                <a:solidFill>
                  <a:schemeClr val="bg2">
                    <a:lumMod val="10000"/>
                  </a:schemeClr>
                </a:solidFill>
              </a:rPr>
              <a:t>NDR6 Update Discussion – Jim Cabral</a:t>
            </a:r>
          </a:p>
          <a:p>
            <a:pPr marL="1200150" lvl="3" indent="-342900">
              <a:lnSpc>
                <a:spcPct val="90000"/>
              </a:lnSpc>
              <a:defRPr/>
            </a:pPr>
            <a:r>
              <a:rPr lang="en-US" sz="2200" b="0" i="0" dirty="0">
                <a:solidFill>
                  <a:srgbClr val="242424"/>
                </a:solidFill>
                <a:effectLst/>
                <a:hlinkClick r:id="rId5"/>
              </a:rPr>
              <a:t>https://github.com/niemopen/niem-naming-design-rules/tree/dev</a:t>
            </a:r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  <a:p>
            <a:pPr fontAlgn="base"/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fontAlgn="base"/>
            <a:endParaRPr lang="en-US" b="0" i="0" dirty="0">
              <a:solidFill>
                <a:srgbClr val="000000"/>
              </a:solidFill>
              <a:effectLst/>
            </a:endParaRPr>
          </a:p>
          <a:p>
            <a:pPr algn="l" fontAlgn="base"/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algn="l" fontAlgn="base"/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40513-0878-4602-8CCD-5D87CDAC0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537181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NEIM">
      <a:dk1>
        <a:srgbClr val="8B8B8B"/>
      </a:dk1>
      <a:lt1>
        <a:sysClr val="window" lastClr="FFFFFF"/>
      </a:lt1>
      <a:dk2>
        <a:srgbClr val="1F497D"/>
      </a:dk2>
      <a:lt2>
        <a:srgbClr val="EEECE1"/>
      </a:lt2>
      <a:accent1>
        <a:srgbClr val="78C5E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DDF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NIEM_white">
  <a:themeElements>
    <a:clrScheme name="Custom 14">
      <a:dk1>
        <a:srgbClr val="8B8B8B"/>
      </a:dk1>
      <a:lt1>
        <a:sysClr val="window" lastClr="FFFFFF"/>
      </a:lt1>
      <a:dk2>
        <a:srgbClr val="1F497D"/>
      </a:dk2>
      <a:lt2>
        <a:srgbClr val="EEECE1"/>
      </a:lt2>
      <a:accent1>
        <a:srgbClr val="78C5E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5BB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9EB3B6">
                <a:alpha val="50000"/>
              </a:srgbClr>
            </a:gs>
            <a:gs pos="100000">
              <a:schemeClr val="bg1"/>
            </a:gs>
          </a:gsLst>
        </a:gradFill>
        <a:ln>
          <a:solidFill>
            <a:schemeClr val="tx1">
              <a:lumMod val="60000"/>
              <a:lumOff val="40000"/>
            </a:schemeClr>
          </a:solidFill>
        </a:ln>
        <a:effectLst>
          <a:innerShdw blurRad="371475" dir="13500000">
            <a:schemeClr val="bg1"/>
          </a:innerShdw>
        </a:effectLst>
      </a:spPr>
      <a:bodyPr tIns="91440" anchor="t" anchorCtr="0"/>
      <a:lstStyle>
        <a:defPPr algn="ctr">
          <a:lnSpc>
            <a:spcPct val="120000"/>
          </a:lnSpc>
          <a:defRPr b="1" spc="-50" dirty="0">
            <a:solidFill>
              <a:srgbClr val="1F497D"/>
            </a:solidFill>
            <a:cs typeface="Arial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XT AND ART">
  <a:themeElements>
    <a:clrScheme name="GTRI 2020 3">
      <a:dk1>
        <a:srgbClr val="3C3C3C"/>
      </a:dk1>
      <a:lt1>
        <a:srgbClr val="F5F5F5"/>
      </a:lt1>
      <a:dk2>
        <a:srgbClr val="808080"/>
      </a:dk2>
      <a:lt2>
        <a:srgbClr val="B6A269"/>
      </a:lt2>
      <a:accent1>
        <a:srgbClr val="3C557C"/>
      </a:accent1>
      <a:accent2>
        <a:srgbClr val="407741"/>
      </a:accent2>
      <a:accent3>
        <a:srgbClr val="326473"/>
      </a:accent3>
      <a:accent4>
        <a:srgbClr val="051D49"/>
      </a:accent4>
      <a:accent5>
        <a:srgbClr val="999082"/>
      </a:accent5>
      <a:accent6>
        <a:srgbClr val="EEB100"/>
      </a:accent6>
      <a:hlink>
        <a:srgbClr val="3B557C"/>
      </a:hlink>
      <a:folHlink>
        <a:srgbClr val="808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7D38D3B-0373-43DC-8E62-FFDCBACE3FBA}" vid="{3564F258-CBFA-4E35-8778-8795542C15F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3FE027E793D141A4D0D4B43133F0A9" ma:contentTypeVersion="11" ma:contentTypeDescription="Create a new document." ma:contentTypeScope="" ma:versionID="ef0ff03645a81817586e79cdf8acc990">
  <xsd:schema xmlns:xsd="http://www.w3.org/2001/XMLSchema" xmlns:xs="http://www.w3.org/2001/XMLSchema" xmlns:p="http://schemas.microsoft.com/office/2006/metadata/properties" xmlns:ns3="5774b216-7350-4865-8b28-a80b4a7f0bbf" xmlns:ns4="668b5da2-bb96-4ca8-adfe-f026adba9ac0" targetNamespace="http://schemas.microsoft.com/office/2006/metadata/properties" ma:root="true" ma:fieldsID="f7951dfeee9e00cf5aead93b99a4360e" ns3:_="" ns4:_="">
    <xsd:import namespace="5774b216-7350-4865-8b28-a80b4a7f0bbf"/>
    <xsd:import namespace="668b5da2-bb96-4ca8-adfe-f026adba9ac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4b216-7350-4865-8b28-a80b4a7f0bb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8b5da2-bb96-4ca8-adfe-f026adba9ac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DEB80F-82C0-4107-A718-099EC7520D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74b216-7350-4865-8b28-a80b4a7f0bbf"/>
    <ds:schemaRef ds:uri="668b5da2-bb96-4ca8-adfe-f026adba9a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D6F7FA-A44B-4531-B619-52D10ADDC8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3DBC4E-DD94-448E-80FB-F46647EDD91A}">
  <ds:schemaRefs>
    <ds:schemaRef ds:uri="http://schemas.microsoft.com/office/2006/metadata/properties"/>
    <ds:schemaRef ds:uri="http://purl.org/dc/dcmitype/"/>
    <ds:schemaRef ds:uri="5774b216-7350-4865-8b28-a80b4a7f0bbf"/>
    <ds:schemaRef ds:uri="http://www.w3.org/XML/1998/namespace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668b5da2-bb96-4ca8-adfe-f026adba9ac0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3de9faa6-9fe1-49b3-9a08-227a296b54a6}" enabled="1" method="Privileged" siteId="{d5fe813e-0caa-432a-b2ac-d555aa91bd1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16242</TotalTime>
  <Words>2617</Words>
  <Application>Microsoft Office PowerPoint</Application>
  <PresentationFormat>Widescreen</PresentationFormat>
  <Paragraphs>499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Helvetica LT Std</vt:lpstr>
      <vt:lpstr>Open Sans</vt:lpstr>
      <vt:lpstr>Roboto</vt:lpstr>
      <vt:lpstr>Times New Roman</vt:lpstr>
      <vt:lpstr>Tw Cen MT</vt:lpstr>
      <vt:lpstr>Wingdings</vt:lpstr>
      <vt:lpstr>2_Office Theme</vt:lpstr>
      <vt:lpstr>1_NIEM_white</vt:lpstr>
      <vt:lpstr>TEXT AND ART</vt:lpstr>
      <vt:lpstr>PowerPoint Presentation</vt:lpstr>
      <vt:lpstr>PowerPoint Presentation</vt:lpstr>
      <vt:lpstr>NIEMOpen Reveal</vt:lpstr>
      <vt:lpstr>Action item - PGB</vt:lpstr>
      <vt:lpstr>Summit Update</vt:lpstr>
      <vt:lpstr>BREAK</vt:lpstr>
      <vt:lpstr>PGB Topics for Consideration &amp; Vote</vt:lpstr>
      <vt:lpstr>Motion to Approve CY 2024 (Q2, 3, &amp; 4) PGB Meeting dates</vt:lpstr>
      <vt:lpstr>NTAC TSC Update</vt:lpstr>
      <vt:lpstr>NDR 6.0 Revision </vt:lpstr>
      <vt:lpstr>NBAC TSC Update</vt:lpstr>
      <vt:lpstr>Nmo TSC Update</vt:lpstr>
      <vt:lpstr>API 2.0 Update</vt:lpstr>
      <vt:lpstr>MEP Tool</vt:lpstr>
      <vt:lpstr>LearnPress</vt:lpstr>
      <vt:lpstr>COMMUNICATIONS &amp; OUTREACH SUB-COMMITTEE  </vt:lpstr>
      <vt:lpstr>PGB meeting Schedule</vt:lpstr>
      <vt:lpstr>Other business/Discussion</vt:lpstr>
      <vt:lpstr>Resources</vt:lpstr>
      <vt:lpstr>Adjourn</vt:lpstr>
      <vt:lpstr>Backups</vt:lpstr>
      <vt:lpstr>CMF Tool</vt:lpstr>
      <vt:lpstr>NIEM API and Toolbox Update</vt:lpstr>
      <vt:lpstr>Support for MEP Builder and to replace legacy tools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National Information Exchange Model (NIEM)</dc:title>
  <dc:creator>Kish, Jennifer</dc:creator>
  <cp:lastModifiedBy>Stephen</cp:lastModifiedBy>
  <cp:revision>873</cp:revision>
  <cp:lastPrinted>2024-04-03T16:05:57Z</cp:lastPrinted>
  <dcterms:created xsi:type="dcterms:W3CDTF">2021-02-21T03:42:26Z</dcterms:created>
  <dcterms:modified xsi:type="dcterms:W3CDTF">2024-07-10T14:02:05Z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0x0101008E3FE027E793D141A4D0D4B43133F0A9</vt:lpwstr>
  </property>
</Properties>
</file>